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470" r:id="rId2"/>
    <p:sldId id="469" r:id="rId3"/>
    <p:sldId id="371" r:id="rId4"/>
    <p:sldId id="457" r:id="rId5"/>
    <p:sldId id="422" r:id="rId6"/>
    <p:sldId id="458" r:id="rId7"/>
    <p:sldId id="459" r:id="rId8"/>
    <p:sldId id="426" r:id="rId9"/>
    <p:sldId id="466" r:id="rId10"/>
    <p:sldId id="462" r:id="rId11"/>
    <p:sldId id="463" r:id="rId12"/>
    <p:sldId id="467" r:id="rId13"/>
    <p:sldId id="440" r:id="rId14"/>
    <p:sldId id="441" r:id="rId15"/>
    <p:sldId id="468" r:id="rId16"/>
    <p:sldId id="465" r:id="rId17"/>
    <p:sldId id="442" r:id="rId18"/>
    <p:sldId id="444" r:id="rId19"/>
    <p:sldId id="445" r:id="rId20"/>
    <p:sldId id="455" r:id="rId21"/>
    <p:sldId id="47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C2"/>
    <a:srgbClr val="FFFFFF"/>
    <a:srgbClr val="F16623"/>
    <a:srgbClr val="000000"/>
    <a:srgbClr val="F26724"/>
    <a:srgbClr val="EDEDEE"/>
    <a:srgbClr val="4241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8" autoAdjust="0"/>
    <p:restoredTop sz="89871" autoAdjust="0"/>
  </p:normalViewPr>
  <p:slideViewPr>
    <p:cSldViewPr snapToGrid="0" snapToObjects="1">
      <p:cViewPr varScale="1">
        <p:scale>
          <a:sx n="65" d="100"/>
          <a:sy n="65" d="100"/>
        </p:scale>
        <p:origin x="972" y="72"/>
      </p:cViewPr>
      <p:guideLst>
        <p:guide orient="horz" pos="2160"/>
        <p:guide pos="3840"/>
      </p:guideLst>
    </p:cSldViewPr>
  </p:slideViewPr>
  <p:notesTextViewPr>
    <p:cViewPr>
      <p:scale>
        <a:sx n="1" d="1"/>
        <a:sy n="1" d="1"/>
      </p:scale>
      <p:origin x="0" y="0"/>
    </p:cViewPr>
  </p:notesTextViewPr>
  <p:notesViewPr>
    <p:cSldViewPr snapToGrid="0" snapToObjects="1">
      <p:cViewPr varScale="1">
        <p:scale>
          <a:sx n="112" d="100"/>
          <a:sy n="112" d="100"/>
        </p:scale>
        <p:origin x="432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C51FF11-E8B5-974A-A7F9-820287719F0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9FAD3D8-BF3E-9A45-BB2E-8741E080B8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2DB952-2A9F-FE4B-907D-A51DC08421D5}" type="datetimeFigureOut">
              <a:rPr lang="en-US" smtClean="0"/>
              <a:pPr/>
              <a:t>10/1/2022</a:t>
            </a:fld>
            <a:endParaRPr lang="en-US"/>
          </a:p>
        </p:txBody>
      </p:sp>
      <p:sp>
        <p:nvSpPr>
          <p:cNvPr id="4" name="Footer Placeholder 3">
            <a:extLst>
              <a:ext uri="{FF2B5EF4-FFF2-40B4-BE49-F238E27FC236}">
                <a16:creationId xmlns:a16="http://schemas.microsoft.com/office/drawing/2014/main" id="{42494F6D-F76A-CF44-BA2F-D77DC67B5F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ECBD634-BA8A-AB41-9ED8-BACB999D3F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D8C3D9-14DD-E74E-B615-7E08BDF19FA2}" type="slidenum">
              <a:rPr lang="en-US" smtClean="0"/>
              <a:pPr/>
              <a:t>‹#›</a:t>
            </a:fld>
            <a:endParaRPr lang="en-US"/>
          </a:p>
        </p:txBody>
      </p:sp>
    </p:spTree>
    <p:extLst>
      <p:ext uri="{BB962C8B-B14F-4D97-AF65-F5344CB8AC3E}">
        <p14:creationId xmlns:p14="http://schemas.microsoft.com/office/powerpoint/2010/main" val="296637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F5C31E-DDC8-4B3B-94FE-94FC773413F3}" type="datetimeFigureOut">
              <a:rPr lang="en-IN" smtClean="0"/>
              <a:pPr/>
              <a:t>01-10-2022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267C0-6CBB-4AF4-ABD2-EFA4EF607181}" type="slidenum">
              <a:rPr lang="en-IN" smtClean="0"/>
              <a:pPr/>
              <a:t>‹#›</a:t>
            </a:fld>
            <a:endParaRPr lang="en-IN"/>
          </a:p>
        </p:txBody>
      </p:sp>
    </p:spTree>
    <p:extLst>
      <p:ext uri="{BB962C8B-B14F-4D97-AF65-F5344CB8AC3E}">
        <p14:creationId xmlns:p14="http://schemas.microsoft.com/office/powerpoint/2010/main" val="2679852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D7E267C0-6CBB-4AF4-ABD2-EFA4EF607181}" type="slidenum">
              <a:rPr lang="en-IN" smtClean="0"/>
              <a:pPr/>
              <a:t>1</a:t>
            </a:fld>
            <a:endParaRPr lang="en-IN"/>
          </a:p>
        </p:txBody>
      </p:sp>
    </p:spTree>
    <p:extLst>
      <p:ext uri="{BB962C8B-B14F-4D97-AF65-F5344CB8AC3E}">
        <p14:creationId xmlns:p14="http://schemas.microsoft.com/office/powerpoint/2010/main" val="280353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9D4BDE-E287-D14B-9436-247C8841C012}"/>
              </a:ext>
            </a:extLst>
          </p:cNvPr>
          <p:cNvSpPr/>
          <p:nvPr userDrawn="1"/>
        </p:nvSpPr>
        <p:spPr>
          <a:xfrm>
            <a:off x="2103120" y="3036776"/>
            <a:ext cx="798576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735FC1-5CEE-B747-9055-5200823D0A5B}"/>
              </a:ext>
            </a:extLst>
          </p:cNvPr>
          <p:cNvSpPr>
            <a:spLocks noGrp="1"/>
          </p:cNvSpPr>
          <p:nvPr>
            <p:ph type="ctrTitle"/>
          </p:nvPr>
        </p:nvSpPr>
        <p:spPr>
          <a:xfrm>
            <a:off x="1524000" y="1122363"/>
            <a:ext cx="9144000" cy="2387600"/>
          </a:xfrm>
        </p:spPr>
        <p:txBody>
          <a:bodyPr anchor="b">
            <a:normAutofit/>
          </a:bodyPr>
          <a:lstStyle>
            <a:lvl1pPr algn="ctr">
              <a:defRPr sz="4400"/>
            </a:lvl1pPr>
          </a:lstStyle>
          <a:p>
            <a:r>
              <a:rPr lang="en-US"/>
              <a:t>Click to edit Master title style</a:t>
            </a:r>
          </a:p>
        </p:txBody>
      </p:sp>
      <p:sp>
        <p:nvSpPr>
          <p:cNvPr id="3" name="Subtitle 2">
            <a:extLst>
              <a:ext uri="{FF2B5EF4-FFF2-40B4-BE49-F238E27FC236}">
                <a16:creationId xmlns:a16="http://schemas.microsoft.com/office/drawing/2014/main" id="{234E948C-D240-724B-9B89-FDB3B14CA3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B29E013-E164-B74C-8152-F72E2338BE26}"/>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425D46EB-C9BF-4D4A-899F-96B2B054A3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5C178C-3A1C-7846-8C54-B449032D604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88514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C2FCD-18A9-2D42-B84D-D99B18780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D157A0-ACAF-5B44-A359-52C51DEE74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6987245-B3C4-3D4E-A6F8-1F1316AD2E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69965-9BC6-5345-B2D0-6C90A68A75A9}"/>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6" name="Footer Placeholder 5">
            <a:extLst>
              <a:ext uri="{FF2B5EF4-FFF2-40B4-BE49-F238E27FC236}">
                <a16:creationId xmlns:a16="http://schemas.microsoft.com/office/drawing/2014/main" id="{5CD083EE-9E01-C046-A765-6C417A187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8EA403-D618-0848-BCC5-8393E30CC5E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287247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5EB47-6F41-4044-808C-D09164BA21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384202-04C0-4C46-A9AD-172B4084BA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221D020-A612-0746-B5D2-61689C50DA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2730E1-EAD6-F74C-B572-7FA04F719BB8}"/>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6" name="Footer Placeholder 5">
            <a:extLst>
              <a:ext uri="{FF2B5EF4-FFF2-40B4-BE49-F238E27FC236}">
                <a16:creationId xmlns:a16="http://schemas.microsoft.com/office/drawing/2014/main" id="{7D84F45E-467D-4C47-9DD4-61BC18BA55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A19AC5-4725-C344-A416-7884860E1186}"/>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80554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44886-5ADE-564C-BB6A-3D8F42E8C7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2258407-0EDC-CC47-B88F-1C37C2A2BC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D62C5C-7D1C-AA42-A571-92813FE919E3}"/>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84E362DE-6775-7745-AE4F-1E49287A7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37C83C-DF1A-B744-B85D-25DF26CF0E9C}"/>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380040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D0C1A9-B6B8-7A4A-9669-B90B750040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F92B24-A8BD-9845-976F-9EA169FDA67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D10554-27EF-1E4B-9828-11CBD07233BB}"/>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17689FB8-5001-8241-8703-920FCD8175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4CAF07-27EB-D341-846D-7AAA3B2BB10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634406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68196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875853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63834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B4EEBA9-EE23-8946-8968-D8924F827D80}"/>
              </a:ext>
            </a:extLst>
          </p:cNvPr>
          <p:cNvSpPr/>
          <p:nvPr userDrawn="1"/>
        </p:nvSpPr>
        <p:spPr>
          <a:xfrm>
            <a:off x="838200" y="4104155"/>
            <a:ext cx="797433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F8C4045C-76E6-AA4B-9784-A028AC65B7B5}"/>
              </a:ext>
            </a:extLst>
          </p:cNvPr>
          <p:cNvSpPr>
            <a:spLocks noGrp="1"/>
          </p:cNvSpPr>
          <p:nvPr>
            <p:ph type="title"/>
          </p:nvPr>
        </p:nvSpPr>
        <p:spPr>
          <a:xfrm>
            <a:off x="831850" y="1709738"/>
            <a:ext cx="10515600" cy="2852737"/>
          </a:xfrm>
        </p:spPr>
        <p:txBody>
          <a:bodyPr anchor="b">
            <a:normAutofit/>
          </a:bodyPr>
          <a:lstStyle>
            <a:lvl1pPr>
              <a:defRPr sz="4400"/>
            </a:lvl1pPr>
          </a:lstStyle>
          <a:p>
            <a:r>
              <a:rPr lang="en-US"/>
              <a:t>Click to edit Master title style</a:t>
            </a:r>
          </a:p>
        </p:txBody>
      </p:sp>
      <p:sp>
        <p:nvSpPr>
          <p:cNvPr id="3" name="Text Placeholder 2">
            <a:extLst>
              <a:ext uri="{FF2B5EF4-FFF2-40B4-BE49-F238E27FC236}">
                <a16:creationId xmlns:a16="http://schemas.microsoft.com/office/drawing/2014/main" id="{8FF664B1-AD6A-3040-B7D4-0299560F7464}"/>
              </a:ext>
            </a:extLst>
          </p:cNvPr>
          <p:cNvSpPr>
            <a:spLocks noGrp="1"/>
          </p:cNvSpPr>
          <p:nvPr>
            <p:ph type="body" idx="1"/>
          </p:nvPr>
        </p:nvSpPr>
        <p:spPr>
          <a:xfrm>
            <a:off x="831850" y="4589463"/>
            <a:ext cx="10515600" cy="1500187"/>
          </a:xfrm>
        </p:spPr>
        <p:txBody>
          <a:bodyPr>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2BC9A9-EC29-134C-AECE-54DDD5762192}"/>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413C8B07-567B-1B47-B220-0338242AFC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ECB435-33FD-3F45-BD2D-6CAA5C288BD0}"/>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961535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79AA76-4E43-164C-ADE7-A0CFA848737A}"/>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14D6AE42-E39B-4948-B321-F19D21FDA6F0}"/>
              </a:ext>
            </a:extLst>
          </p:cNvPr>
          <p:cNvSpPr>
            <a:spLocks noGrp="1"/>
          </p:cNvSpPr>
          <p:nvPr>
            <p:ph type="title"/>
          </p:nvPr>
        </p:nvSpPr>
        <p:spPr>
          <a:xfrm>
            <a:off x="838200" y="681037"/>
            <a:ext cx="10515600" cy="741176"/>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652A57D-01D7-B54A-B618-27F0B4D8A193}"/>
              </a:ext>
            </a:extLst>
          </p:cNvPr>
          <p:cNvSpPr>
            <a:spLocks noGrp="1"/>
          </p:cNvSpPr>
          <p:nvPr>
            <p:ph sz="half" idx="1"/>
          </p:nvPr>
        </p:nvSpPr>
        <p:spPr>
          <a:xfrm>
            <a:off x="838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1407BB-25DD-5841-BEBF-C394C86F759A}"/>
              </a:ext>
            </a:extLst>
          </p:cNvPr>
          <p:cNvSpPr>
            <a:spLocks noGrp="1"/>
          </p:cNvSpPr>
          <p:nvPr>
            <p:ph sz="half" idx="2"/>
          </p:nvPr>
        </p:nvSpPr>
        <p:spPr>
          <a:xfrm>
            <a:off x="6172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B41DED-1195-DE42-BD2F-00971D9CF3C9}"/>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6" name="Footer Placeholder 5">
            <a:extLst>
              <a:ext uri="{FF2B5EF4-FFF2-40B4-BE49-F238E27FC236}">
                <a16:creationId xmlns:a16="http://schemas.microsoft.com/office/drawing/2014/main" id="{42CD99B4-9DE9-5D4F-B8CB-B0B831DCAC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C5A338-9EE2-7A44-BB15-7A4F0EE12EE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597922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ACFAD9-90C8-F347-A654-4D6A5F3D495C}"/>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5F188C31-802D-3D4A-AEA1-3CF8D3E51360}"/>
              </a:ext>
            </a:extLst>
          </p:cNvPr>
          <p:cNvSpPr>
            <a:spLocks noGrp="1"/>
          </p:cNvSpPr>
          <p:nvPr>
            <p:ph type="title"/>
          </p:nvPr>
        </p:nvSpPr>
        <p:spPr>
          <a:xfrm>
            <a:off x="839788" y="653784"/>
            <a:ext cx="10515600" cy="748245"/>
          </a:xfrm>
        </p:spPr>
        <p:txBody>
          <a:bodyPr/>
          <a:lstStyle/>
          <a:p>
            <a:r>
              <a:rPr lang="en-US"/>
              <a:t>Click to edit Master title style</a:t>
            </a:r>
          </a:p>
        </p:txBody>
      </p:sp>
      <p:sp>
        <p:nvSpPr>
          <p:cNvPr id="3" name="Text Placeholder 2">
            <a:extLst>
              <a:ext uri="{FF2B5EF4-FFF2-40B4-BE49-F238E27FC236}">
                <a16:creationId xmlns:a16="http://schemas.microsoft.com/office/drawing/2014/main" id="{CC4FE5C8-995C-2045-9541-E22F351D6320}"/>
              </a:ext>
            </a:extLst>
          </p:cNvPr>
          <p:cNvSpPr>
            <a:spLocks noGrp="1"/>
          </p:cNvSpPr>
          <p:nvPr>
            <p:ph type="body" idx="1" hasCustomPrompt="1"/>
          </p:nvPr>
        </p:nvSpPr>
        <p:spPr>
          <a:xfrm>
            <a:off x="839788" y="1540248"/>
            <a:ext cx="5157787"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C972FE9A-4ED5-9A49-8907-E00133517BD9}"/>
              </a:ext>
            </a:extLst>
          </p:cNvPr>
          <p:cNvSpPr>
            <a:spLocks noGrp="1"/>
          </p:cNvSpPr>
          <p:nvPr>
            <p:ph sz="half" idx="2"/>
          </p:nvPr>
        </p:nvSpPr>
        <p:spPr>
          <a:xfrm>
            <a:off x="839788" y="2411892"/>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A93268-3EB9-3E4E-8206-62780D6EF362}"/>
              </a:ext>
            </a:extLst>
          </p:cNvPr>
          <p:cNvSpPr>
            <a:spLocks noGrp="1"/>
          </p:cNvSpPr>
          <p:nvPr>
            <p:ph type="body" sz="quarter" idx="3" hasCustomPrompt="1"/>
          </p:nvPr>
        </p:nvSpPr>
        <p:spPr>
          <a:xfrm>
            <a:off x="6172200" y="1540248"/>
            <a:ext cx="5183188"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0F7A103F-B97E-AC4B-8395-A83886339A83}"/>
              </a:ext>
            </a:extLst>
          </p:cNvPr>
          <p:cNvSpPr>
            <a:spLocks noGrp="1"/>
          </p:cNvSpPr>
          <p:nvPr>
            <p:ph sz="quarter" idx="4"/>
          </p:nvPr>
        </p:nvSpPr>
        <p:spPr>
          <a:xfrm>
            <a:off x="6172200" y="2411892"/>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337486-CD2B-0E47-8478-E6DFAD595848}"/>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8" name="Footer Placeholder 7">
            <a:extLst>
              <a:ext uri="{FF2B5EF4-FFF2-40B4-BE49-F238E27FC236}">
                <a16:creationId xmlns:a16="http://schemas.microsoft.com/office/drawing/2014/main" id="{841F7CA1-18DC-1048-81B7-3AEEF0523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A00F5B-6C2E-1249-9089-697CD51F87F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4277132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B06C-BB5A-E94D-8257-CE9F2465C3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49A010-5D43-FF48-A7E1-D39F6B610503}"/>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4" name="Footer Placeholder 3">
            <a:extLst>
              <a:ext uri="{FF2B5EF4-FFF2-40B4-BE49-F238E27FC236}">
                <a16:creationId xmlns:a16="http://schemas.microsoft.com/office/drawing/2014/main" id="{67A81710-55F1-C44B-AEA2-848E391E55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7F2312-0DA6-C24E-977A-1ECD1A02467B}"/>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83791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9213DB-325C-5A40-9859-AE202B123556}"/>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3" name="Footer Placeholder 2">
            <a:extLst>
              <a:ext uri="{FF2B5EF4-FFF2-40B4-BE49-F238E27FC236}">
                <a16:creationId xmlns:a16="http://schemas.microsoft.com/office/drawing/2014/main" id="{C0538230-B643-014A-ABCC-47983A0E32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93C0FE8-804A-DC4B-8CDC-DAFFE5BA181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410195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00E407-BF2E-FE42-9041-5EAF752A2328}"/>
              </a:ext>
            </a:extLst>
          </p:cNvPr>
          <p:cNvSpPr>
            <a:spLocks noGrp="1"/>
          </p:cNvSpPr>
          <p:nvPr>
            <p:ph type="title"/>
          </p:nvPr>
        </p:nvSpPr>
        <p:spPr>
          <a:xfrm>
            <a:off x="838200" y="681037"/>
            <a:ext cx="10515600" cy="7411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FCBBD1-7D0F-8E4D-A35C-839603DFEB15}"/>
              </a:ext>
            </a:extLst>
          </p:cNvPr>
          <p:cNvSpPr>
            <a:spLocks noGrp="1"/>
          </p:cNvSpPr>
          <p:nvPr>
            <p:ph type="body" idx="1"/>
          </p:nvPr>
        </p:nvSpPr>
        <p:spPr>
          <a:xfrm>
            <a:off x="838200" y="1422213"/>
            <a:ext cx="10515600" cy="47547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CAE55C9-EA11-A545-B6D1-B29601E192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b="0" i="0">
                <a:solidFill>
                  <a:schemeClr val="tx1">
                    <a:tint val="75000"/>
                  </a:schemeClr>
                </a:solidFill>
                <a:latin typeface="Roboto Light" panose="02000000000000000000" pitchFamily="2" charset="0"/>
                <a:ea typeface="Roboto Light" panose="02000000000000000000" pitchFamily="2" charset="0"/>
              </a:defRPr>
            </a:lvl1p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EBF599D3-BB28-E74A-9C09-D5B0DC923C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b="0" i="0">
                <a:solidFill>
                  <a:schemeClr val="tx1">
                    <a:tint val="75000"/>
                  </a:schemeClr>
                </a:solidFill>
                <a:latin typeface="Roboto Light" panose="02000000000000000000" pitchFamily="2" charset="0"/>
                <a:ea typeface="Roboto Light" panose="02000000000000000000" pitchFamily="2" charset="0"/>
              </a:defRPr>
            </a:lvl1pPr>
          </a:lstStyle>
          <a:p>
            <a:endParaRPr lang="en-US"/>
          </a:p>
        </p:txBody>
      </p:sp>
      <p:sp>
        <p:nvSpPr>
          <p:cNvPr id="6" name="Slide Number Placeholder 5">
            <a:extLst>
              <a:ext uri="{FF2B5EF4-FFF2-40B4-BE49-F238E27FC236}">
                <a16:creationId xmlns:a16="http://schemas.microsoft.com/office/drawing/2014/main" id="{88BBCD0B-C696-234C-8B40-BDF0AB4579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b="0" i="0">
                <a:solidFill>
                  <a:schemeClr val="tx1">
                    <a:tint val="75000"/>
                  </a:schemeClr>
                </a:solidFill>
                <a:latin typeface="Roboto Light" panose="02000000000000000000" pitchFamily="2" charset="0"/>
                <a:ea typeface="Roboto Light" panose="02000000000000000000" pitchFamily="2" charset="0"/>
              </a:defRPr>
            </a:lvl1pPr>
          </a:lstStyle>
          <a:p>
            <a:fld id="{47894467-E227-B849-BB10-8705222BB906}" type="slidenum">
              <a:rPr lang="en-US" smtClean="0"/>
              <a:pPr/>
              <a:t>‹#›</a:t>
            </a:fld>
            <a:endParaRPr lang="en-US"/>
          </a:p>
        </p:txBody>
      </p:sp>
    </p:spTree>
    <p:extLst>
      <p:ext uri="{BB962C8B-B14F-4D97-AF65-F5344CB8AC3E}">
        <p14:creationId xmlns:p14="http://schemas.microsoft.com/office/powerpoint/2010/main" val="690398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3200" kern="1200">
          <a:solidFill>
            <a:schemeClr val="tx1"/>
          </a:solidFill>
          <a:latin typeface="Lora" pitchFamily="2" charset="77"/>
          <a:ea typeface="+mj-ea"/>
          <a:cs typeface="+mj-cs"/>
        </a:defRPr>
      </a:lvl1pPr>
    </p:titleStyle>
    <p:bodyStyle>
      <a:lvl1pPr marL="0" indent="0" algn="l" defTabSz="914400" rtl="0" eaLnBrk="1" latinLnBrk="0" hangingPunct="1">
        <a:lnSpc>
          <a:spcPct val="110000"/>
        </a:lnSpc>
        <a:spcBef>
          <a:spcPts val="1000"/>
        </a:spcBef>
        <a:spcAft>
          <a:spcPts val="500"/>
        </a:spcAft>
        <a:buFont typeface="Arial" panose="020B0604020202020204" pitchFamily="34" charset="0"/>
        <a:buNone/>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1pPr>
      <a:lvl2pPr marL="6858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2pPr>
      <a:lvl3pPr marL="11430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3pPr>
      <a:lvl4pPr marL="16002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4pPr>
      <a:lvl5pPr marL="20574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2E1DFC-8F4A-6941-A280-A0C6B7D61A33}"/>
              </a:ext>
            </a:extLst>
          </p:cNvPr>
          <p:cNvPicPr>
            <a:picLocks noChangeAspect="1"/>
          </p:cNvPicPr>
          <p:nvPr/>
        </p:nvPicPr>
        <p:blipFill>
          <a:blip r:embed="rId3" cstate="print"/>
          <a:stretch>
            <a:fillRect/>
          </a:stretch>
        </p:blipFill>
        <p:spPr>
          <a:xfrm>
            <a:off x="413786" y="1595595"/>
            <a:ext cx="4466105" cy="1122054"/>
          </a:xfrm>
          <a:prstGeom prst="rect">
            <a:avLst/>
          </a:prstGeom>
        </p:spPr>
      </p:pic>
      <p:sp>
        <p:nvSpPr>
          <p:cNvPr id="72" name="TextBox 71">
            <a:extLst>
              <a:ext uri="{FF2B5EF4-FFF2-40B4-BE49-F238E27FC236}">
                <a16:creationId xmlns:a16="http://schemas.microsoft.com/office/drawing/2014/main" id="{9D5FC421-D452-403F-A269-BF3744BA5E3B}"/>
              </a:ext>
            </a:extLst>
          </p:cNvPr>
          <p:cNvSpPr txBox="1"/>
          <p:nvPr/>
        </p:nvSpPr>
        <p:spPr>
          <a:xfrm>
            <a:off x="669601" y="4187158"/>
            <a:ext cx="10882577" cy="1754326"/>
          </a:xfrm>
          <a:prstGeom prst="rect">
            <a:avLst/>
          </a:prstGeom>
          <a:solidFill>
            <a:schemeClr val="accent2">
              <a:lumMod val="40000"/>
              <a:lumOff val="60000"/>
            </a:schemeClr>
          </a:solidFill>
        </p:spPr>
        <p:txBody>
          <a:bodyPr wrap="square" rtlCol="0" anchor="ctr">
            <a:spAutoFit/>
          </a:bodyPr>
          <a:lstStyle/>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Class: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MSc</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Subject : </a:t>
            </a:r>
            <a:r>
              <a:rPr lang="en-US" dirty="0" smtClean="0">
                <a:latin typeface="Roboto Light"/>
              </a:rPr>
              <a:t>Application of IT- Basics and Advance Excel</a:t>
            </a:r>
            <a:r>
              <a:rPr lang="en-GB" dirty="0" smtClean="0">
                <a:solidFill>
                  <a:schemeClr val="tx1">
                    <a:lumMod val="85000"/>
                    <a:lumOff val="15000"/>
                  </a:schemeClr>
                </a:solidFill>
                <a:latin typeface="Roboto Light"/>
                <a:ea typeface="Roboto Light" panose="02000000000000000000" pitchFamily="2" charset="0"/>
                <a:cs typeface="Microsoft Sans Serif" panose="020B0604020202020204" pitchFamily="34" charset="0"/>
              </a:rPr>
              <a:t> </a:t>
            </a:r>
            <a:endParaRPr lang="en-GB" dirty="0">
              <a:solidFill>
                <a:schemeClr val="tx1">
                  <a:lumMod val="85000"/>
                  <a:lumOff val="15000"/>
                </a:schemeClr>
              </a:solidFill>
              <a:latin typeface="Roboto Light"/>
              <a:ea typeface="Roboto Light" panose="02000000000000000000" pitchFamily="2" charset="0"/>
              <a:cs typeface="Microsoft Sans Serif" panose="020B0604020202020204" pitchFamily="34" charset="0"/>
            </a:endParaRPr>
          </a:p>
          <a:p>
            <a:pPr>
              <a:lnSpc>
                <a:spcPct val="150000"/>
              </a:lnSpc>
            </a:pP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a:t>
            </a: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Unit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2 Chapter 2</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Name: </a:t>
            </a: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Object, Methods &amp;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Properties</a:t>
            </a:r>
          </a:p>
        </p:txBody>
      </p:sp>
      <p:sp>
        <p:nvSpPr>
          <p:cNvPr id="5" name="TextBox 4">
            <a:extLst>
              <a:ext uri="{FF2B5EF4-FFF2-40B4-BE49-F238E27FC236}">
                <a16:creationId xmlns:a16="http://schemas.microsoft.com/office/drawing/2014/main" id="{24977403-38A5-422B-B924-39FCC8296375}"/>
              </a:ext>
            </a:extLst>
          </p:cNvPr>
          <p:cNvSpPr txBox="1"/>
          <p:nvPr/>
        </p:nvSpPr>
        <p:spPr>
          <a:xfrm>
            <a:off x="669601" y="3599717"/>
            <a:ext cx="10882577" cy="400110"/>
          </a:xfrm>
          <a:prstGeom prst="rect">
            <a:avLst/>
          </a:prstGeom>
          <a:solidFill>
            <a:schemeClr val="bg1">
              <a:lumMod val="95000"/>
            </a:schemeClr>
          </a:solidFill>
        </p:spPr>
        <p:txBody>
          <a:bodyPr wrap="square" rtlCol="0">
            <a:spAutoFit/>
          </a:bodyPr>
          <a:lstStyle/>
          <a:p>
            <a:r>
              <a:rPr lang="en-GB" sz="2000" b="1" u="sng" dirty="0" smtClean="0">
                <a:latin typeface="Roboto Light" panose="02000000000000000000" pitchFamily="2" charset="0"/>
                <a:ea typeface="Roboto Light" panose="02000000000000000000" pitchFamily="2" charset="0"/>
                <a:cs typeface="Segoe UI" pitchFamily="34" charset="0"/>
              </a:rPr>
              <a:t>Mr. </a:t>
            </a:r>
            <a:r>
              <a:rPr lang="en-GB" sz="2000" b="1" u="sng" dirty="0" err="1" smtClean="0">
                <a:latin typeface="Roboto Light" panose="02000000000000000000" pitchFamily="2" charset="0"/>
                <a:ea typeface="Roboto Light" panose="02000000000000000000" pitchFamily="2" charset="0"/>
                <a:cs typeface="Segoe UI" pitchFamily="34" charset="0"/>
              </a:rPr>
              <a:t>Prakhar</a:t>
            </a:r>
            <a:r>
              <a:rPr lang="en-GB" sz="2000" b="1" u="sng" dirty="0" smtClean="0">
                <a:latin typeface="Roboto Light" panose="02000000000000000000" pitchFamily="2" charset="0"/>
                <a:ea typeface="Roboto Light" panose="02000000000000000000" pitchFamily="2" charset="0"/>
                <a:cs typeface="Segoe UI" pitchFamily="34" charset="0"/>
              </a:rPr>
              <a:t> </a:t>
            </a:r>
            <a:r>
              <a:rPr lang="en-GB" sz="2000" b="1" u="sng" dirty="0" err="1" smtClean="0">
                <a:latin typeface="Roboto Light" panose="02000000000000000000" pitchFamily="2" charset="0"/>
                <a:ea typeface="Roboto Light" panose="02000000000000000000" pitchFamily="2" charset="0"/>
                <a:cs typeface="Segoe UI" pitchFamily="34" charset="0"/>
              </a:rPr>
              <a:t>Mody</a:t>
            </a:r>
            <a:endParaRPr lang="en-GB" sz="2000" b="1" u="sng" dirty="0">
              <a:latin typeface="Roboto Light" panose="02000000000000000000" pitchFamily="2" charset="0"/>
              <a:ea typeface="Roboto Light" panose="02000000000000000000" pitchFamily="2" charset="0"/>
              <a:cs typeface="Segoe UI" pitchFamily="34" charset="0"/>
            </a:endParaRPr>
          </a:p>
        </p:txBody>
      </p:sp>
      <p:sp>
        <p:nvSpPr>
          <p:cNvPr id="2" name="Slide Number Placeholder 1">
            <a:extLst>
              <a:ext uri="{FF2B5EF4-FFF2-40B4-BE49-F238E27FC236}">
                <a16:creationId xmlns:a16="http://schemas.microsoft.com/office/drawing/2014/main" id="{43DDDECA-A8FB-4C54-B840-3AD65E2A4C2D}"/>
              </a:ext>
            </a:extLst>
          </p:cNvPr>
          <p:cNvSpPr>
            <a:spLocks noGrp="1"/>
          </p:cNvSpPr>
          <p:nvPr>
            <p:ph type="sldNum" sz="quarter" idx="4294967295"/>
          </p:nvPr>
        </p:nvSpPr>
        <p:spPr>
          <a:xfrm>
            <a:off x="8610600" y="6356350"/>
            <a:ext cx="2743200" cy="365125"/>
          </a:xfrm>
          <a:prstGeom prst="rect">
            <a:avLst/>
          </a:prstGeom>
        </p:spPr>
        <p:txBody>
          <a:bodyPr/>
          <a:lstStyle/>
          <a:p>
            <a:fld id="{47894467-E227-B849-BB10-8705222BB906}" type="slidenum">
              <a:rPr lang="en-US" smtClean="0"/>
              <a:pPr/>
              <a:t>1</a:t>
            </a:fld>
            <a:endParaRPr lang="en-US"/>
          </a:p>
        </p:txBody>
      </p:sp>
    </p:spTree>
    <p:extLst>
      <p:ext uri="{BB962C8B-B14F-4D97-AF65-F5344CB8AC3E}">
        <p14:creationId xmlns:p14="http://schemas.microsoft.com/office/powerpoint/2010/main" val="2065762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Properties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838200" y="1634893"/>
            <a:ext cx="10267334" cy="5642570"/>
          </a:xfrm>
          <a:prstGeom prst="rect">
            <a:avLst/>
          </a:prstGeom>
          <a:noFill/>
        </p:spPr>
        <p:txBody>
          <a:bodyPr wrap="square" tIns="0" bIns="0" rtlCol="0">
            <a:spAutoFit/>
          </a:bodyPr>
          <a:lstStyle/>
          <a:p>
            <a:pPr marL="469900" indent="-457200">
              <a:lnSpc>
                <a:spcPct val="100000"/>
              </a:lnSpc>
              <a:spcBef>
                <a:spcPts val="200"/>
              </a:spcBef>
              <a:spcAft>
                <a:spcPts val="200"/>
              </a:spcAft>
              <a:buFont typeface="+mj-lt"/>
              <a:buAutoNum type="arabicPeriod" startAt="3"/>
            </a:pPr>
            <a:r>
              <a:rPr lang="en-US" sz="2200" b="1" i="1" spc="10" dirty="0">
                <a:latin typeface="Segoe UI" panose="020B0502040204020203" pitchFamily="34" charset="0"/>
                <a:cs typeface="Segoe UI" panose="020B0502040204020203" pitchFamily="34" charset="0"/>
              </a:rPr>
              <a:t>The </a:t>
            </a:r>
            <a:r>
              <a:rPr lang="en-US" sz="2200" b="1" i="1" spc="10" dirty="0" err="1">
                <a:latin typeface="Segoe UI" panose="020B0502040204020203" pitchFamily="34" charset="0"/>
                <a:cs typeface="Segoe UI" panose="020B0502040204020203" pitchFamily="34" charset="0"/>
              </a:rPr>
              <a:t>NumberFormat</a:t>
            </a:r>
            <a:r>
              <a:rPr lang="en-US" sz="2200" b="1" i="1" spc="10" dirty="0">
                <a:latin typeface="Segoe UI" panose="020B0502040204020203" pitchFamily="34" charset="0"/>
                <a:cs typeface="Segoe UI" panose="020B0502040204020203" pitchFamily="34" charset="0"/>
              </a:rPr>
              <a:t> </a:t>
            </a:r>
            <a:r>
              <a:rPr lang="en-US" sz="2200" b="1" i="1" spc="10" dirty="0" smtClean="0">
                <a:latin typeface="Segoe UI" panose="020B0502040204020203" pitchFamily="34" charset="0"/>
                <a:cs typeface="Segoe UI" panose="020B0502040204020203" pitchFamily="34" charset="0"/>
              </a:rPr>
              <a:t>property:</a:t>
            </a:r>
          </a:p>
          <a:p>
            <a:pPr marL="355600" indent="-342900">
              <a:lnSpc>
                <a:spcPct val="100000"/>
              </a:lnSpc>
              <a:spcBef>
                <a:spcPts val="200"/>
              </a:spcBef>
              <a:spcAft>
                <a:spcPts val="200"/>
              </a:spcAft>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It represents the number format (expressed as a text string) of the Range object. </a:t>
            </a:r>
          </a:p>
          <a:p>
            <a:pPr marL="355600" indent="-342900">
              <a:lnSpc>
                <a:spcPct val="100000"/>
              </a:lnSpc>
              <a:spcBef>
                <a:spcPts val="200"/>
              </a:spcBef>
              <a:spcAft>
                <a:spcPts val="200"/>
              </a:spcAft>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This is a read-write property, so VBA code can either examine the number format or change it. </a:t>
            </a:r>
          </a:p>
          <a:p>
            <a:pPr marL="355600" indent="-342900">
              <a:lnSpc>
                <a:spcPct val="100000"/>
              </a:lnSpc>
              <a:spcBef>
                <a:spcPts val="200"/>
              </a:spcBef>
              <a:spcAft>
                <a:spcPts val="200"/>
              </a:spcAft>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The following statement changes the number format of column A to a percentage with two decimal places:</a:t>
            </a:r>
          </a:p>
          <a:p>
            <a:pPr marL="12700">
              <a:lnSpc>
                <a:spcPct val="100000"/>
              </a:lnSpc>
              <a:spcBef>
                <a:spcPts val="200"/>
              </a:spcBef>
              <a:spcAft>
                <a:spcPts val="200"/>
              </a:spcAft>
            </a:pPr>
            <a:r>
              <a:rPr lang="en-US" sz="2200" i="1" spc="10" dirty="0" smtClean="0">
                <a:latin typeface="Segoe UI" panose="020B0502040204020203" pitchFamily="34" charset="0"/>
                <a:cs typeface="Segoe UI" panose="020B0502040204020203" pitchFamily="34" charset="0"/>
              </a:rPr>
              <a:t>	</a:t>
            </a:r>
            <a:r>
              <a:rPr lang="en-US" sz="2200" b="1" i="1" spc="10" dirty="0" smtClean="0">
                <a:latin typeface="Segoe UI" panose="020B0502040204020203" pitchFamily="34" charset="0"/>
                <a:cs typeface="Segoe UI" panose="020B0502040204020203" pitchFamily="34" charset="0"/>
              </a:rPr>
              <a:t>Columns</a:t>
            </a:r>
            <a:r>
              <a:rPr lang="en-US" sz="2200" b="1" i="1" spc="10" dirty="0">
                <a:latin typeface="Segoe UI" panose="020B0502040204020203" pitchFamily="34" charset="0"/>
                <a:cs typeface="Segoe UI" panose="020B0502040204020203" pitchFamily="34" charset="0"/>
              </a:rPr>
              <a:t>("A:A").</a:t>
            </a:r>
            <a:r>
              <a:rPr lang="en-US" sz="2200" b="1" i="1" spc="10" dirty="0" err="1">
                <a:latin typeface="Segoe UI" panose="020B0502040204020203" pitchFamily="34" charset="0"/>
                <a:cs typeface="Segoe UI" panose="020B0502040204020203" pitchFamily="34" charset="0"/>
              </a:rPr>
              <a:t>NumberFormat</a:t>
            </a:r>
            <a:r>
              <a:rPr lang="en-US" sz="2200" b="1" i="1" spc="10" dirty="0">
                <a:latin typeface="Segoe UI" panose="020B0502040204020203" pitchFamily="34" charset="0"/>
                <a:cs typeface="Segoe UI" panose="020B0502040204020203" pitchFamily="34" charset="0"/>
              </a:rPr>
              <a:t> = "0.00</a:t>
            </a:r>
            <a:r>
              <a:rPr lang="en-US" sz="2200" b="1" i="1" spc="10" dirty="0" smtClean="0">
                <a:latin typeface="Segoe UI" panose="020B0502040204020203" pitchFamily="34" charset="0"/>
                <a:cs typeface="Segoe UI" panose="020B0502040204020203" pitchFamily="34" charset="0"/>
              </a:rPr>
              <a:t>%“</a:t>
            </a:r>
          </a:p>
          <a:p>
            <a:pPr marL="469900" indent="-457200">
              <a:lnSpc>
                <a:spcPct val="100000"/>
              </a:lnSpc>
              <a:spcBef>
                <a:spcPts val="200"/>
              </a:spcBef>
              <a:spcAft>
                <a:spcPts val="200"/>
              </a:spcAft>
              <a:buFont typeface="+mj-lt"/>
              <a:buAutoNum type="arabicPeriod" startAt="4"/>
            </a:pPr>
            <a:r>
              <a:rPr lang="en-US" sz="2200" b="1" i="1" spc="10" dirty="0">
                <a:latin typeface="Segoe UI" panose="020B0502040204020203" pitchFamily="34" charset="0"/>
                <a:cs typeface="Segoe UI" panose="020B0502040204020203" pitchFamily="34" charset="0"/>
              </a:rPr>
              <a:t>The Formula Property</a:t>
            </a:r>
          </a:p>
          <a:p>
            <a:pPr marL="355600" indent="-342900">
              <a:lnSpc>
                <a:spcPct val="100000"/>
              </a:lnSpc>
              <a:spcBef>
                <a:spcPts val="200"/>
              </a:spcBef>
              <a:spcAft>
                <a:spcPts val="200"/>
              </a:spcAft>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The Formula property represents the formula in a cell. </a:t>
            </a:r>
            <a:endParaRPr lang="en-US" sz="2200" i="1" spc="10" dirty="0" smtClean="0">
              <a:latin typeface="Segoe UI" panose="020B0502040204020203" pitchFamily="34" charset="0"/>
              <a:cs typeface="Segoe UI" panose="020B0502040204020203" pitchFamily="34" charset="0"/>
            </a:endParaRPr>
          </a:p>
          <a:p>
            <a:pPr marL="355600" indent="-342900">
              <a:lnSpc>
                <a:spcPct val="100000"/>
              </a:lnSpc>
              <a:spcBef>
                <a:spcPts val="200"/>
              </a:spcBef>
              <a:spcAft>
                <a:spcPts val="200"/>
              </a:spcAft>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The following statement enters a SUM formula into cell A13: </a:t>
            </a:r>
          </a:p>
          <a:p>
            <a:pPr marL="12700">
              <a:lnSpc>
                <a:spcPct val="100000"/>
              </a:lnSpc>
              <a:spcBef>
                <a:spcPts val="200"/>
              </a:spcBef>
              <a:spcAft>
                <a:spcPts val="200"/>
              </a:spcAft>
            </a:pPr>
            <a:r>
              <a:rPr lang="en-US" sz="2200" i="1" spc="10" dirty="0" smtClean="0">
                <a:latin typeface="Segoe UI" panose="020B0502040204020203" pitchFamily="34" charset="0"/>
                <a:cs typeface="Segoe UI" panose="020B0502040204020203" pitchFamily="34" charset="0"/>
              </a:rPr>
              <a:t>	</a:t>
            </a:r>
            <a:r>
              <a:rPr lang="en-US" sz="2200" b="1" i="1" spc="10" dirty="0" smtClean="0">
                <a:latin typeface="Segoe UI" panose="020B0502040204020203" pitchFamily="34" charset="0"/>
                <a:cs typeface="Segoe UI" panose="020B0502040204020203" pitchFamily="34" charset="0"/>
              </a:rPr>
              <a:t>Range</a:t>
            </a:r>
            <a:r>
              <a:rPr lang="en-US" sz="2200" b="1" i="1" spc="10" dirty="0">
                <a:latin typeface="Segoe UI" panose="020B0502040204020203" pitchFamily="34" charset="0"/>
                <a:cs typeface="Segoe UI" panose="020B0502040204020203" pitchFamily="34" charset="0"/>
              </a:rPr>
              <a:t>("A13").Formula = "=SUM(A1:A12)" </a:t>
            </a:r>
          </a:p>
          <a:p>
            <a:pPr marL="355600" indent="-342900">
              <a:lnSpc>
                <a:spcPct val="100000"/>
              </a:lnSpc>
              <a:spcBef>
                <a:spcPts val="200"/>
              </a:spcBef>
              <a:spcAft>
                <a:spcPts val="200"/>
              </a:spcAft>
              <a:buFont typeface="Wingdings" panose="05000000000000000000" pitchFamily="2" charset="2"/>
              <a:buChar char="Ø"/>
            </a:pPr>
            <a:r>
              <a:rPr lang="en-US" sz="2200" i="1" spc="10" dirty="0">
                <a:latin typeface="Segoe UI" panose="020B0502040204020203" pitchFamily="34" charset="0"/>
                <a:cs typeface="Segoe UI" panose="020B0502040204020203" pitchFamily="34" charset="0"/>
              </a:rPr>
              <a:t>The formula is a text string and is enclosed in quotation marks. Also the formula begins with an equal sign, as all formulas do.</a:t>
            </a:r>
          </a:p>
          <a:p>
            <a:pPr marL="12700">
              <a:lnSpc>
                <a:spcPct val="100000"/>
              </a:lnSpc>
              <a:spcBef>
                <a:spcPts val="200"/>
              </a:spcBef>
              <a:spcAft>
                <a:spcPts val="200"/>
              </a:spcAft>
            </a:pPr>
            <a:endParaRPr lang="en-US" sz="2200" i="1" spc="10" dirty="0" smtClean="0">
              <a:latin typeface="Segoe UI" panose="020B0502040204020203" pitchFamily="34" charset="0"/>
              <a:cs typeface="Segoe UI" panose="020B0502040204020203" pitchFamily="34" charset="0"/>
            </a:endParaRPr>
          </a:p>
          <a:p>
            <a:pPr marL="355600" indent="-342900">
              <a:lnSpc>
                <a:spcPct val="100000"/>
              </a:lnSpc>
              <a:spcBef>
                <a:spcPts val="200"/>
              </a:spcBef>
              <a:spcAft>
                <a:spcPts val="200"/>
              </a:spcAft>
              <a:buFont typeface="Wingdings" panose="05000000000000000000" pitchFamily="2" charset="2"/>
              <a:buChar char="Ø"/>
            </a:pPr>
            <a:endParaRPr lang="en-US" sz="2200" b="1" i="1" spc="10" dirty="0" smtClean="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916225026"/>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smtClean="0">
                <a:latin typeface="Segoe UI" pitchFamily="34" charset="0"/>
                <a:ea typeface="Segoe UI" panose="020B0502040204020203" pitchFamily="34" charset="0"/>
                <a:cs typeface="Segoe UI" pitchFamily="34" charset="0"/>
              </a:rPr>
              <a:t>Methods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835251" y="1682973"/>
            <a:ext cx="10093304" cy="5447645"/>
          </a:xfrm>
          <a:prstGeom prst="rect">
            <a:avLst/>
          </a:prstGeom>
          <a:noFill/>
        </p:spPr>
        <p:txBody>
          <a:bodyPr wrap="square" rtlCol="0">
            <a:spAutoFit/>
          </a:bodyPr>
          <a:lstStyle/>
          <a:p>
            <a:pPr marL="469900" indent="-457200">
              <a:lnSpc>
                <a:spcPct val="100000"/>
              </a:lnSpc>
              <a:spcBef>
                <a:spcPts val="200"/>
              </a:spcBef>
              <a:spcAft>
                <a:spcPts val="200"/>
              </a:spcAft>
              <a:buFont typeface="+mj-lt"/>
              <a:buAutoNum type="arabicPeriod"/>
            </a:pPr>
            <a:r>
              <a:rPr lang="en-US" sz="2200" b="1" i="1" dirty="0">
                <a:latin typeface="Segoe UI" panose="020B0502040204020203" pitchFamily="34" charset="0"/>
                <a:cs typeface="Segoe UI" panose="020B0502040204020203" pitchFamily="34" charset="0"/>
              </a:rPr>
              <a:t>The Copy and Paste method</a:t>
            </a:r>
          </a:p>
          <a:p>
            <a:pPr marL="355600" indent="-342900">
              <a:lnSpc>
                <a:spcPct val="100000"/>
              </a:lnSpc>
              <a:spcBef>
                <a:spcPts val="200"/>
              </a:spcBef>
              <a:spcAft>
                <a:spcPts val="200"/>
              </a:spcAft>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The Copy method is applicable to the Range object, but the Paste method applies to the Worksheet object. </a:t>
            </a:r>
          </a:p>
          <a:p>
            <a:pPr marL="355600" indent="-342900">
              <a:lnSpc>
                <a:spcPct val="100000"/>
              </a:lnSpc>
              <a:spcBef>
                <a:spcPts val="200"/>
              </a:spcBef>
              <a:spcAft>
                <a:spcPts val="200"/>
              </a:spcAft>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We copy to a range and paste it to a worksheet.</a:t>
            </a:r>
          </a:p>
          <a:p>
            <a:pPr marL="12700">
              <a:lnSpc>
                <a:spcPct val="100000"/>
              </a:lnSpc>
              <a:spcBef>
                <a:spcPts val="200"/>
              </a:spcBef>
              <a:spcAft>
                <a:spcPts val="200"/>
              </a:spcAft>
            </a:pPr>
            <a:r>
              <a:rPr lang="en-US" sz="2200" i="1" dirty="0">
                <a:latin typeface="Segoe UI" panose="020B0502040204020203" pitchFamily="34" charset="0"/>
                <a:cs typeface="Segoe UI" panose="020B0502040204020203" pitchFamily="34" charset="0"/>
              </a:rPr>
              <a:t>	</a:t>
            </a:r>
            <a:r>
              <a:rPr lang="en-US" sz="2200" b="1" i="1" dirty="0">
                <a:latin typeface="Segoe UI" panose="020B0502040204020203" pitchFamily="34" charset="0"/>
                <a:cs typeface="Segoe UI" panose="020B0502040204020203" pitchFamily="34" charset="0"/>
              </a:rPr>
              <a:t>Sub </a:t>
            </a:r>
            <a:r>
              <a:rPr lang="en-US" sz="2200" b="1" i="1" dirty="0" err="1">
                <a:latin typeface="Segoe UI" panose="020B0502040204020203" pitchFamily="34" charset="0"/>
                <a:cs typeface="Segoe UI" panose="020B0502040204020203" pitchFamily="34" charset="0"/>
              </a:rPr>
              <a:t>CopyRange</a:t>
            </a:r>
            <a:r>
              <a:rPr lang="en-US" sz="2200" b="1" i="1" dirty="0">
                <a:latin typeface="Segoe UI" panose="020B0502040204020203" pitchFamily="34" charset="0"/>
                <a:cs typeface="Segoe UI" panose="020B0502040204020203" pitchFamily="34" charset="0"/>
              </a:rPr>
              <a:t>()</a:t>
            </a:r>
          </a:p>
          <a:p>
            <a:pPr marL="12700">
              <a:lnSpc>
                <a:spcPct val="100000"/>
              </a:lnSpc>
              <a:spcBef>
                <a:spcPts val="200"/>
              </a:spcBef>
              <a:spcAft>
                <a:spcPts val="200"/>
              </a:spcAft>
            </a:pPr>
            <a:r>
              <a:rPr lang="en-US" sz="2200" b="1" i="1" dirty="0">
                <a:latin typeface="Segoe UI" panose="020B0502040204020203" pitchFamily="34" charset="0"/>
                <a:cs typeface="Segoe UI" panose="020B0502040204020203" pitchFamily="34" charset="0"/>
              </a:rPr>
              <a:t>	Range("A1:A12").Select</a:t>
            </a:r>
          </a:p>
          <a:p>
            <a:pPr marL="12700">
              <a:lnSpc>
                <a:spcPct val="100000"/>
              </a:lnSpc>
              <a:spcBef>
                <a:spcPts val="200"/>
              </a:spcBef>
              <a:spcAft>
                <a:spcPts val="200"/>
              </a:spcAft>
            </a:pPr>
            <a:r>
              <a:rPr lang="en-US" sz="2200" b="1" i="1" dirty="0">
                <a:latin typeface="Segoe UI" panose="020B0502040204020203" pitchFamily="34" charset="0"/>
                <a:cs typeface="Segoe UI" panose="020B0502040204020203" pitchFamily="34" charset="0"/>
              </a:rPr>
              <a:t>	</a:t>
            </a:r>
            <a:r>
              <a:rPr lang="en-US" sz="2200" b="1" i="1" dirty="0" err="1">
                <a:latin typeface="Segoe UI" panose="020B0502040204020203" pitchFamily="34" charset="0"/>
                <a:cs typeface="Segoe UI" panose="020B0502040204020203" pitchFamily="34" charset="0"/>
              </a:rPr>
              <a:t>Selection.Copy</a:t>
            </a:r>
            <a:endParaRPr lang="en-US" sz="2200" b="1" i="1" dirty="0">
              <a:latin typeface="Segoe UI" panose="020B0502040204020203" pitchFamily="34" charset="0"/>
              <a:cs typeface="Segoe UI" panose="020B0502040204020203" pitchFamily="34" charset="0"/>
            </a:endParaRPr>
          </a:p>
          <a:p>
            <a:pPr marL="12700">
              <a:lnSpc>
                <a:spcPct val="100000"/>
              </a:lnSpc>
              <a:spcBef>
                <a:spcPts val="200"/>
              </a:spcBef>
              <a:spcAft>
                <a:spcPts val="200"/>
              </a:spcAft>
            </a:pPr>
            <a:r>
              <a:rPr lang="en-US" sz="2200" b="1" i="1" dirty="0">
                <a:latin typeface="Segoe UI" panose="020B0502040204020203" pitchFamily="34" charset="0"/>
                <a:cs typeface="Segoe UI" panose="020B0502040204020203" pitchFamily="34" charset="0"/>
              </a:rPr>
              <a:t>	Range("C1").Select</a:t>
            </a:r>
          </a:p>
          <a:p>
            <a:pPr marL="12700">
              <a:lnSpc>
                <a:spcPct val="100000"/>
              </a:lnSpc>
              <a:spcBef>
                <a:spcPts val="200"/>
              </a:spcBef>
              <a:spcAft>
                <a:spcPts val="200"/>
              </a:spcAft>
            </a:pPr>
            <a:r>
              <a:rPr lang="en-US" sz="2200" b="1" i="1" dirty="0" smtClean="0">
                <a:latin typeface="Segoe UI" panose="020B0502040204020203" pitchFamily="34" charset="0"/>
                <a:cs typeface="Segoe UI" panose="020B0502040204020203" pitchFamily="34" charset="0"/>
              </a:rPr>
              <a:t>	</a:t>
            </a:r>
            <a:r>
              <a:rPr lang="en-US" sz="2200" b="1" i="1" dirty="0" err="1" smtClean="0">
                <a:latin typeface="Segoe UI" panose="020B0502040204020203" pitchFamily="34" charset="0"/>
                <a:cs typeface="Segoe UI" panose="020B0502040204020203" pitchFamily="34" charset="0"/>
              </a:rPr>
              <a:t>ActiveSheet.Paste</a:t>
            </a:r>
            <a:endParaRPr lang="en-US" sz="2200" b="1" i="1" dirty="0">
              <a:latin typeface="Segoe UI" panose="020B0502040204020203" pitchFamily="34" charset="0"/>
              <a:cs typeface="Segoe UI" panose="020B0502040204020203" pitchFamily="34" charset="0"/>
            </a:endParaRPr>
          </a:p>
          <a:p>
            <a:pPr marL="12700">
              <a:lnSpc>
                <a:spcPct val="100000"/>
              </a:lnSpc>
              <a:spcBef>
                <a:spcPts val="200"/>
              </a:spcBef>
              <a:spcAft>
                <a:spcPts val="200"/>
              </a:spcAft>
            </a:pPr>
            <a:r>
              <a:rPr lang="en-US" sz="2200" b="1" i="1" dirty="0">
                <a:latin typeface="Segoe UI" panose="020B0502040204020203" pitchFamily="34" charset="0"/>
                <a:cs typeface="Segoe UI" panose="020B0502040204020203" pitchFamily="34" charset="0"/>
              </a:rPr>
              <a:t>	End Sub</a:t>
            </a:r>
          </a:p>
          <a:p>
            <a:pPr marL="355600" indent="-342900">
              <a:lnSpc>
                <a:spcPct val="100000"/>
              </a:lnSpc>
              <a:spcBef>
                <a:spcPts val="200"/>
              </a:spcBef>
              <a:spcAft>
                <a:spcPts val="200"/>
              </a:spcAft>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The following procedure accomplishes the same task as the preceding</a:t>
            </a:r>
          </a:p>
          <a:p>
            <a:pPr marL="12700">
              <a:lnSpc>
                <a:spcPct val="100000"/>
              </a:lnSpc>
              <a:spcBef>
                <a:spcPts val="200"/>
              </a:spcBef>
              <a:spcAft>
                <a:spcPts val="200"/>
              </a:spcAft>
            </a:pPr>
            <a:r>
              <a:rPr lang="en-US" sz="2200" i="1" dirty="0" smtClean="0">
                <a:latin typeface="Segoe UI" panose="020B0502040204020203" pitchFamily="34" charset="0"/>
                <a:cs typeface="Segoe UI" panose="020B0502040204020203" pitchFamily="34" charset="0"/>
              </a:rPr>
              <a:t>    example </a:t>
            </a:r>
            <a:r>
              <a:rPr lang="en-US" sz="2200" i="1" dirty="0">
                <a:latin typeface="Segoe UI" panose="020B0502040204020203" pitchFamily="34" charset="0"/>
                <a:cs typeface="Segoe UI" panose="020B0502040204020203" pitchFamily="34" charset="0"/>
              </a:rPr>
              <a:t>by using a single statement: </a:t>
            </a:r>
          </a:p>
          <a:p>
            <a:pPr marL="12700">
              <a:lnSpc>
                <a:spcPct val="100000"/>
              </a:lnSpc>
              <a:spcBef>
                <a:spcPts val="200"/>
              </a:spcBef>
              <a:spcAft>
                <a:spcPts val="200"/>
              </a:spcAft>
            </a:pPr>
            <a:r>
              <a:rPr lang="en-US" sz="2200" i="1" dirty="0" smtClean="0">
                <a:latin typeface="Segoe UI" panose="020B0502040204020203" pitchFamily="34" charset="0"/>
                <a:cs typeface="Segoe UI" panose="020B0502040204020203" pitchFamily="34" charset="0"/>
              </a:rPr>
              <a:t>	</a:t>
            </a:r>
            <a:r>
              <a:rPr lang="en-US" sz="2200" b="1" i="1" dirty="0" smtClean="0">
                <a:latin typeface="Segoe UI" panose="020B0502040204020203" pitchFamily="34" charset="0"/>
                <a:cs typeface="Segoe UI" panose="020B0502040204020203" pitchFamily="34" charset="0"/>
              </a:rPr>
              <a:t>Range</a:t>
            </a:r>
            <a:r>
              <a:rPr lang="en-US" sz="2200" b="1" i="1" dirty="0">
                <a:latin typeface="Segoe UI" panose="020B0502040204020203" pitchFamily="34" charset="0"/>
                <a:cs typeface="Segoe UI" panose="020B0502040204020203" pitchFamily="34" charset="0"/>
              </a:rPr>
              <a:t>("A1:A12").Copy Range("C1")</a:t>
            </a:r>
          </a:p>
          <a:p>
            <a:pPr marL="355600" indent="-342900">
              <a:lnSpc>
                <a:spcPct val="100000"/>
              </a:lnSpc>
              <a:spcBef>
                <a:spcPts val="200"/>
              </a:spcBef>
              <a:spcAft>
                <a:spcPts val="200"/>
              </a:spcAft>
              <a:buFont typeface="Wingdings" panose="05000000000000000000" pitchFamily="2" charset="2"/>
              <a:buChar char="Ø"/>
            </a:pPr>
            <a:endParaRPr lang="en-US" sz="2200" b="1" i="1" dirty="0" smtClean="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4198564217"/>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smtClean="0">
                <a:latin typeface="Segoe UI" pitchFamily="34" charset="0"/>
                <a:ea typeface="Segoe UI" panose="020B0502040204020203" pitchFamily="34" charset="0"/>
                <a:cs typeface="Segoe UI" pitchFamily="34" charset="0"/>
              </a:rPr>
              <a:t>Methods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6" name="TextBox 5">
            <a:extLst>
              <a:ext uri="{FF2B5EF4-FFF2-40B4-BE49-F238E27FC236}">
                <a16:creationId xmlns:a16="http://schemas.microsoft.com/office/drawing/2014/main" id="{B458668D-3624-406F-BDEF-DBCE5E67B455}"/>
              </a:ext>
            </a:extLst>
          </p:cNvPr>
          <p:cNvSpPr txBox="1"/>
          <p:nvPr/>
        </p:nvSpPr>
        <p:spPr>
          <a:xfrm>
            <a:off x="838201" y="1535578"/>
            <a:ext cx="10515599" cy="6176050"/>
          </a:xfrm>
          <a:prstGeom prst="rect">
            <a:avLst/>
          </a:prstGeom>
          <a:noFill/>
        </p:spPr>
        <p:txBody>
          <a:bodyPr wrap="square" rtlCol="0">
            <a:spAutoFit/>
          </a:bodyPr>
          <a:lstStyle/>
          <a:p>
            <a:pPr marL="469900" indent="-457200">
              <a:lnSpc>
                <a:spcPct val="100000"/>
              </a:lnSpc>
              <a:spcBef>
                <a:spcPts val="200"/>
              </a:spcBef>
              <a:spcAft>
                <a:spcPts val="200"/>
              </a:spcAft>
              <a:buFont typeface="+mj-lt"/>
              <a:buAutoNum type="arabicPeriod" startAt="2"/>
            </a:pPr>
            <a:r>
              <a:rPr lang="en-US" sz="2200" b="1" i="1" spc="-85" dirty="0">
                <a:latin typeface="Segoe UI" panose="020B0502040204020203" pitchFamily="34" charset="0"/>
                <a:cs typeface="Segoe UI" panose="020B0502040204020203" pitchFamily="34" charset="0"/>
              </a:rPr>
              <a:t>The Clear </a:t>
            </a:r>
            <a:r>
              <a:rPr lang="en-US" sz="2200" b="1" i="1" spc="-85" dirty="0" smtClean="0">
                <a:latin typeface="Segoe UI" panose="020B0502040204020203" pitchFamily="34" charset="0"/>
                <a:cs typeface="Segoe UI" panose="020B0502040204020203" pitchFamily="34" charset="0"/>
              </a:rPr>
              <a:t>method:</a:t>
            </a:r>
          </a:p>
          <a:p>
            <a:pPr marL="355600" indent="-342900">
              <a:lnSpc>
                <a:spcPct val="100000"/>
              </a:lnSpc>
              <a:spcBef>
                <a:spcPts val="200"/>
              </a:spcBef>
              <a:spcAft>
                <a:spcPts val="200"/>
              </a:spcAft>
              <a:buFont typeface="Wingdings" panose="05000000000000000000" pitchFamily="2" charset="2"/>
              <a:buChar char="Ø"/>
            </a:pPr>
            <a:r>
              <a:rPr lang="en-US" sz="2200" i="1" spc="-85" dirty="0">
                <a:latin typeface="Segoe UI" panose="020B0502040204020203" pitchFamily="34" charset="0"/>
                <a:cs typeface="Segoe UI" panose="020B0502040204020203" pitchFamily="34" charset="0"/>
              </a:rPr>
              <a:t>Clear method -  deletes the contents of a range, plus all the cell formatting. </a:t>
            </a:r>
          </a:p>
          <a:p>
            <a:pPr marL="12700">
              <a:lnSpc>
                <a:spcPct val="100000"/>
              </a:lnSpc>
              <a:spcBef>
                <a:spcPts val="200"/>
              </a:spcBef>
              <a:spcAft>
                <a:spcPts val="200"/>
              </a:spcAft>
            </a:pPr>
            <a:r>
              <a:rPr lang="en-US" sz="2200" i="1" spc="-85" dirty="0" smtClean="0">
                <a:latin typeface="Segoe UI" panose="020B0502040204020203" pitchFamily="34" charset="0"/>
                <a:cs typeface="Segoe UI" panose="020B0502040204020203" pitchFamily="34" charset="0"/>
              </a:rPr>
              <a:t>	</a:t>
            </a:r>
            <a:r>
              <a:rPr lang="en-US" sz="2200" b="1" i="1" spc="-85" dirty="0" smtClean="0">
                <a:latin typeface="Segoe UI" panose="020B0502040204020203" pitchFamily="34" charset="0"/>
                <a:cs typeface="Segoe UI" panose="020B0502040204020203" pitchFamily="34" charset="0"/>
              </a:rPr>
              <a:t>Columns</a:t>
            </a:r>
            <a:r>
              <a:rPr lang="en-US" sz="2200" b="1" i="1" spc="-85" dirty="0">
                <a:latin typeface="Segoe UI" panose="020B0502040204020203" pitchFamily="34" charset="0"/>
                <a:cs typeface="Segoe UI" panose="020B0502040204020203" pitchFamily="34" charset="0"/>
              </a:rPr>
              <a:t>("D:D").Clear </a:t>
            </a:r>
          </a:p>
          <a:p>
            <a:pPr marL="355600" indent="-342900">
              <a:lnSpc>
                <a:spcPct val="100000"/>
              </a:lnSpc>
              <a:spcBef>
                <a:spcPts val="200"/>
              </a:spcBef>
              <a:spcAft>
                <a:spcPts val="200"/>
              </a:spcAft>
              <a:buFont typeface="Wingdings" panose="05000000000000000000" pitchFamily="2" charset="2"/>
              <a:buChar char="Ø"/>
            </a:pPr>
            <a:r>
              <a:rPr lang="en-US" sz="2200" i="1" spc="-85" dirty="0">
                <a:latin typeface="Segoe UI" panose="020B0502040204020203" pitchFamily="34" charset="0"/>
                <a:cs typeface="Segoe UI" panose="020B0502040204020203" pitchFamily="34" charset="0"/>
              </a:rPr>
              <a:t>The above code clears everything in column D </a:t>
            </a:r>
          </a:p>
          <a:p>
            <a:pPr marL="355600" indent="-342900">
              <a:lnSpc>
                <a:spcPct val="100000"/>
              </a:lnSpc>
              <a:spcBef>
                <a:spcPts val="200"/>
              </a:spcBef>
              <a:spcAft>
                <a:spcPts val="200"/>
              </a:spcAft>
              <a:buFont typeface="Wingdings" panose="05000000000000000000" pitchFamily="2" charset="2"/>
              <a:buChar char="Ø"/>
            </a:pPr>
            <a:r>
              <a:rPr lang="en-US" sz="2200" i="1" spc="-85" dirty="0" err="1">
                <a:latin typeface="Segoe UI" panose="020B0502040204020203" pitchFamily="34" charset="0"/>
                <a:cs typeface="Segoe UI" panose="020B0502040204020203" pitchFamily="34" charset="0"/>
              </a:rPr>
              <a:t>ClearContents</a:t>
            </a:r>
            <a:r>
              <a:rPr lang="en-US" sz="2200" i="1" spc="-85" dirty="0">
                <a:latin typeface="Segoe UI" panose="020B0502040204020203" pitchFamily="34" charset="0"/>
                <a:cs typeface="Segoe UI" panose="020B0502040204020203" pitchFamily="34" charset="0"/>
              </a:rPr>
              <a:t> method - deletes the contents of the range but leaves the formatting intact. </a:t>
            </a:r>
          </a:p>
          <a:p>
            <a:pPr marL="355600" indent="-342900">
              <a:lnSpc>
                <a:spcPct val="100000"/>
              </a:lnSpc>
              <a:spcBef>
                <a:spcPts val="200"/>
              </a:spcBef>
              <a:spcAft>
                <a:spcPts val="200"/>
              </a:spcAft>
              <a:buFont typeface="Wingdings" panose="05000000000000000000" pitchFamily="2" charset="2"/>
              <a:buChar char="Ø"/>
            </a:pPr>
            <a:r>
              <a:rPr lang="en-US" sz="2200" i="1" spc="-85" dirty="0" err="1">
                <a:latin typeface="Segoe UI" panose="020B0502040204020203" pitchFamily="34" charset="0"/>
                <a:cs typeface="Segoe UI" panose="020B0502040204020203" pitchFamily="34" charset="0"/>
              </a:rPr>
              <a:t>ClearFormats</a:t>
            </a:r>
            <a:r>
              <a:rPr lang="en-US" sz="2200" i="1" spc="-85" dirty="0">
                <a:latin typeface="Segoe UI" panose="020B0502040204020203" pitchFamily="34" charset="0"/>
                <a:cs typeface="Segoe UI" panose="020B0502040204020203" pitchFamily="34" charset="0"/>
              </a:rPr>
              <a:t> method  - deletes the formatting in the range but not the cell contents</a:t>
            </a:r>
            <a:r>
              <a:rPr lang="en-US" sz="2200" i="1" spc="-85" dirty="0" smtClean="0">
                <a:latin typeface="Segoe UI" panose="020B0502040204020203" pitchFamily="34" charset="0"/>
                <a:cs typeface="Segoe UI" panose="020B0502040204020203" pitchFamily="34" charset="0"/>
              </a:rPr>
              <a:t>.</a:t>
            </a:r>
          </a:p>
          <a:p>
            <a:pPr marL="469900" indent="-457200">
              <a:lnSpc>
                <a:spcPct val="100000"/>
              </a:lnSpc>
              <a:spcBef>
                <a:spcPts val="200"/>
              </a:spcBef>
              <a:spcAft>
                <a:spcPts val="200"/>
              </a:spcAft>
              <a:buFont typeface="+mj-lt"/>
              <a:buAutoNum type="arabicPeriod" startAt="3"/>
            </a:pPr>
            <a:r>
              <a:rPr lang="en-US" sz="2200" b="1" i="1" spc="-85" dirty="0">
                <a:latin typeface="Segoe UI" panose="020B0502040204020203" pitchFamily="34" charset="0"/>
                <a:cs typeface="Segoe UI" panose="020B0502040204020203" pitchFamily="34" charset="0"/>
              </a:rPr>
              <a:t>The Delete method</a:t>
            </a:r>
          </a:p>
          <a:p>
            <a:pPr marL="355600" indent="-342900">
              <a:lnSpc>
                <a:spcPct val="100000"/>
              </a:lnSpc>
              <a:spcBef>
                <a:spcPts val="200"/>
              </a:spcBef>
              <a:spcAft>
                <a:spcPts val="200"/>
              </a:spcAft>
              <a:buFont typeface="Wingdings" panose="05000000000000000000" pitchFamily="2" charset="2"/>
              <a:buChar char="Ø"/>
            </a:pPr>
            <a:r>
              <a:rPr lang="en-US" sz="2200" i="1" spc="-85" dirty="0">
                <a:latin typeface="Segoe UI" panose="020B0502040204020203" pitchFamily="34" charset="0"/>
                <a:cs typeface="Segoe UI" panose="020B0502040204020203" pitchFamily="34" charset="0"/>
              </a:rPr>
              <a:t>When we delete a range, Excel shifts the remaining cells around to fill up the range deleted</a:t>
            </a:r>
            <a:r>
              <a:rPr lang="en-US" sz="2200" i="1" spc="-85" dirty="0" smtClean="0">
                <a:latin typeface="Segoe UI" panose="020B0502040204020203" pitchFamily="34" charset="0"/>
                <a:cs typeface="Segoe UI" panose="020B0502040204020203" pitchFamily="34" charset="0"/>
              </a:rPr>
              <a:t>.</a:t>
            </a:r>
            <a:endParaRPr lang="en-US" sz="2200" i="1" spc="-85" dirty="0">
              <a:latin typeface="Segoe UI" panose="020B0502040204020203" pitchFamily="34" charset="0"/>
              <a:cs typeface="Segoe UI" panose="020B0502040204020203" pitchFamily="34" charset="0"/>
            </a:endParaRPr>
          </a:p>
          <a:p>
            <a:pPr marL="12700">
              <a:lnSpc>
                <a:spcPct val="100000"/>
              </a:lnSpc>
              <a:spcBef>
                <a:spcPts val="200"/>
              </a:spcBef>
              <a:spcAft>
                <a:spcPts val="200"/>
              </a:spcAft>
            </a:pPr>
            <a:r>
              <a:rPr lang="en-US" sz="2200" i="1" spc="-85" dirty="0">
                <a:latin typeface="Segoe UI" panose="020B0502040204020203" pitchFamily="34" charset="0"/>
                <a:cs typeface="Segoe UI" panose="020B0502040204020203" pitchFamily="34" charset="0"/>
              </a:rPr>
              <a:t>	</a:t>
            </a:r>
            <a:r>
              <a:rPr lang="en-US" sz="2200" b="1" i="1" spc="-85" dirty="0">
                <a:latin typeface="Segoe UI" panose="020B0502040204020203" pitchFamily="34" charset="0"/>
                <a:cs typeface="Segoe UI" panose="020B0502040204020203" pitchFamily="34" charset="0"/>
              </a:rPr>
              <a:t>Rows("6:6").Delete</a:t>
            </a:r>
          </a:p>
          <a:p>
            <a:pPr marL="355600" indent="-342900">
              <a:lnSpc>
                <a:spcPct val="100000"/>
              </a:lnSpc>
              <a:spcBef>
                <a:spcPts val="200"/>
              </a:spcBef>
              <a:spcAft>
                <a:spcPts val="200"/>
              </a:spcAft>
              <a:buFont typeface="Wingdings" panose="05000000000000000000" pitchFamily="2" charset="2"/>
              <a:buChar char="Ø"/>
            </a:pPr>
            <a:r>
              <a:rPr lang="en-US" sz="2200" i="1" spc="-85" dirty="0">
                <a:latin typeface="Segoe UI" panose="020B0502040204020203" pitchFamily="34" charset="0"/>
                <a:cs typeface="Segoe UI" panose="020B0502040204020203" pitchFamily="34" charset="0"/>
              </a:rPr>
              <a:t>When we delete a range that’s not a complete row or column, Excel needs to know how to shift the cells. </a:t>
            </a:r>
          </a:p>
          <a:p>
            <a:pPr marL="355600" indent="-342900">
              <a:lnSpc>
                <a:spcPct val="100000"/>
              </a:lnSpc>
              <a:spcBef>
                <a:spcPts val="200"/>
              </a:spcBef>
              <a:spcAft>
                <a:spcPts val="200"/>
              </a:spcAft>
              <a:buFont typeface="Wingdings" panose="05000000000000000000" pitchFamily="2" charset="2"/>
              <a:buChar char="Ø"/>
            </a:pPr>
            <a:r>
              <a:rPr lang="en-US" sz="2200" i="1" spc="-85" dirty="0">
                <a:latin typeface="Segoe UI" panose="020B0502040204020203" pitchFamily="34" charset="0"/>
                <a:cs typeface="Segoe UI" panose="020B0502040204020203" pitchFamily="34" charset="0"/>
              </a:rPr>
              <a:t>The following statement deletes a range and then fills the resulting gap by shifting the other cells to the </a:t>
            </a:r>
            <a:r>
              <a:rPr lang="en-US" sz="2200" i="1" spc="-85" dirty="0" smtClean="0">
                <a:latin typeface="Segoe UI" panose="020B0502040204020203" pitchFamily="34" charset="0"/>
                <a:cs typeface="Segoe UI" panose="020B0502040204020203" pitchFamily="34" charset="0"/>
              </a:rPr>
              <a:t>left</a:t>
            </a:r>
            <a:endParaRPr lang="en-US" sz="2200" i="1" spc="-85" dirty="0">
              <a:latin typeface="Segoe UI" panose="020B0502040204020203" pitchFamily="34" charset="0"/>
              <a:cs typeface="Segoe UI" panose="020B0502040204020203" pitchFamily="34" charset="0"/>
            </a:endParaRPr>
          </a:p>
          <a:p>
            <a:pPr marL="12700">
              <a:lnSpc>
                <a:spcPct val="100000"/>
              </a:lnSpc>
              <a:spcBef>
                <a:spcPts val="200"/>
              </a:spcBef>
              <a:spcAft>
                <a:spcPts val="200"/>
              </a:spcAft>
            </a:pPr>
            <a:r>
              <a:rPr lang="en-US" sz="2200" i="1" spc="-85" dirty="0">
                <a:latin typeface="Segoe UI" panose="020B0502040204020203" pitchFamily="34" charset="0"/>
                <a:cs typeface="Segoe UI" panose="020B0502040204020203" pitchFamily="34" charset="0"/>
              </a:rPr>
              <a:t>	</a:t>
            </a:r>
            <a:r>
              <a:rPr lang="en-US" sz="2200" b="1" i="1" spc="-85" dirty="0">
                <a:latin typeface="Segoe UI" panose="020B0502040204020203" pitchFamily="34" charset="0"/>
                <a:cs typeface="Segoe UI" panose="020B0502040204020203" pitchFamily="34" charset="0"/>
              </a:rPr>
              <a:t>Range("C6:C10").Delete </a:t>
            </a:r>
            <a:r>
              <a:rPr lang="en-US" sz="2200" b="1" i="1" spc="-85" dirty="0" err="1">
                <a:latin typeface="Segoe UI" panose="020B0502040204020203" pitchFamily="34" charset="0"/>
                <a:cs typeface="Segoe UI" panose="020B0502040204020203" pitchFamily="34" charset="0"/>
              </a:rPr>
              <a:t>xlToLeft</a:t>
            </a:r>
            <a:endParaRPr lang="en-US" sz="2200" b="1" i="1" spc="-85" dirty="0">
              <a:latin typeface="Segoe UI" panose="020B0502040204020203" pitchFamily="34" charset="0"/>
              <a:cs typeface="Segoe UI" panose="020B0502040204020203" pitchFamily="34" charset="0"/>
            </a:endParaRPr>
          </a:p>
          <a:p>
            <a:pPr marL="355600" indent="-342900">
              <a:lnSpc>
                <a:spcPct val="100000"/>
              </a:lnSpc>
              <a:spcBef>
                <a:spcPts val="200"/>
              </a:spcBef>
              <a:spcAft>
                <a:spcPts val="200"/>
              </a:spcAft>
              <a:buFont typeface="Arial" panose="020B0604020202020204" pitchFamily="34" charset="0"/>
              <a:buChar char="•"/>
            </a:pPr>
            <a:endParaRPr lang="en-US" sz="2200" b="1" i="1" spc="-85" dirty="0" smtClean="0">
              <a:latin typeface="Segoe UI" panose="020B0502040204020203" pitchFamily="34" charset="0"/>
              <a:cs typeface="Segoe UI" panose="020B0502040204020203" pitchFamily="34" charset="0"/>
            </a:endParaRPr>
          </a:p>
          <a:p>
            <a:pPr marL="355600" indent="-342900">
              <a:lnSpc>
                <a:spcPct val="100000"/>
              </a:lnSpc>
              <a:spcBef>
                <a:spcPts val="200"/>
              </a:spcBef>
              <a:spcAft>
                <a:spcPts val="200"/>
              </a:spcAft>
              <a:buFont typeface="Wingdings" panose="05000000000000000000" pitchFamily="2" charset="2"/>
              <a:buChar char="Ø"/>
            </a:pPr>
            <a:endParaRPr lang="en-US" sz="2200" i="1" spc="-85"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074392958"/>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smtClean="0">
                <a:latin typeface="Segoe UI" pitchFamily="34" charset="0"/>
                <a:ea typeface="Segoe UI" panose="020B0502040204020203" pitchFamily="34" charset="0"/>
                <a:cs typeface="Segoe UI" pitchFamily="34" charset="0"/>
              </a:rPr>
              <a:t>Variables &amp; Constants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460375" y="1422213"/>
            <a:ext cx="10893425" cy="5111322"/>
          </a:xfrm>
        </p:spPr>
        <p:txBody>
          <a:bodyPr>
            <a:noAutofit/>
          </a:bodyPr>
          <a:lstStyle/>
          <a:p>
            <a:pPr marL="355600" indent="-342900">
              <a:lnSpc>
                <a:spcPct val="100000"/>
              </a:lnSpc>
              <a:spcBef>
                <a:spcPts val="100"/>
              </a:spcBef>
              <a:spcAft>
                <a:spcPts val="200"/>
              </a:spcAft>
              <a:buFont typeface="Wingdings" panose="05000000000000000000" pitchFamily="2" charset="2"/>
              <a:buChar char="Ø"/>
            </a:pPr>
            <a:r>
              <a:rPr lang="en-US" sz="2000" dirty="0">
                <a:solidFill>
                  <a:schemeClr val="tx1"/>
                </a:solidFill>
                <a:latin typeface="Segoe UI"/>
                <a:cs typeface="Segoe UI"/>
              </a:rPr>
              <a:t>A variable is a placeholder, which stores data, i.e. a storage area in memory. It can be </a:t>
            </a:r>
            <a:r>
              <a:rPr lang="en-US" sz="2000" dirty="0" smtClean="0">
                <a:solidFill>
                  <a:schemeClr val="tx1"/>
                </a:solidFill>
                <a:latin typeface="Segoe UI"/>
                <a:cs typeface="Segoe UI"/>
              </a:rPr>
              <a:t>recalled, reassigned </a:t>
            </a:r>
            <a:r>
              <a:rPr lang="en-US" sz="2000" dirty="0">
                <a:solidFill>
                  <a:schemeClr val="tx1"/>
                </a:solidFill>
                <a:latin typeface="Segoe UI"/>
                <a:cs typeface="Segoe UI"/>
              </a:rPr>
              <a:t>or fixed throughout a procedure, function or during the lifetime of a module </a:t>
            </a:r>
            <a:r>
              <a:rPr lang="en-US" sz="2000" dirty="0" smtClean="0">
                <a:solidFill>
                  <a:schemeClr val="tx1"/>
                </a:solidFill>
                <a:latin typeface="Segoe UI"/>
                <a:cs typeface="Segoe UI"/>
              </a:rPr>
              <a:t>being executed.</a:t>
            </a:r>
          </a:p>
          <a:p>
            <a:pPr marL="355600" indent="-342900">
              <a:lnSpc>
                <a:spcPct val="100000"/>
              </a:lnSpc>
              <a:spcBef>
                <a:spcPts val="100"/>
              </a:spcBef>
              <a:spcAft>
                <a:spcPts val="200"/>
              </a:spcAft>
              <a:buFont typeface="Wingdings" panose="05000000000000000000" pitchFamily="2" charset="2"/>
              <a:buChar char="Ø"/>
            </a:pPr>
            <a:r>
              <a:rPr lang="en-US" sz="2000" dirty="0">
                <a:solidFill>
                  <a:schemeClr val="tx1"/>
                </a:solidFill>
                <a:latin typeface="Segoe UI"/>
                <a:cs typeface="Segoe UI"/>
              </a:rPr>
              <a:t>For </a:t>
            </a:r>
            <a:r>
              <a:rPr lang="en-US" sz="2000" dirty="0" smtClean="0">
                <a:solidFill>
                  <a:schemeClr val="tx1"/>
                </a:solidFill>
                <a:latin typeface="Segoe UI"/>
                <a:cs typeface="Segoe UI"/>
              </a:rPr>
              <a:t>example: </a:t>
            </a:r>
            <a:r>
              <a:rPr lang="en-US" sz="2000" b="1" dirty="0" smtClean="0">
                <a:solidFill>
                  <a:schemeClr val="tx1"/>
                </a:solidFill>
                <a:latin typeface="Segoe UI"/>
                <a:cs typeface="Segoe UI"/>
              </a:rPr>
              <a:t>Result </a:t>
            </a:r>
            <a:r>
              <a:rPr lang="en-US" sz="2000" b="1" dirty="0">
                <a:solidFill>
                  <a:schemeClr val="tx1"/>
                </a:solidFill>
                <a:latin typeface="Segoe UI"/>
                <a:cs typeface="Segoe UI"/>
              </a:rPr>
              <a:t>= </a:t>
            </a:r>
            <a:r>
              <a:rPr lang="en-US" sz="2000" b="1" dirty="0" err="1">
                <a:solidFill>
                  <a:schemeClr val="tx1"/>
                </a:solidFill>
                <a:latin typeface="Segoe UI"/>
                <a:cs typeface="Segoe UI"/>
              </a:rPr>
              <a:t>Activecell.Value</a:t>
            </a:r>
            <a:endParaRPr lang="en-US" sz="2000" b="1" dirty="0">
              <a:solidFill>
                <a:schemeClr val="tx1"/>
              </a:solidFill>
              <a:latin typeface="Segoe UI"/>
              <a:cs typeface="Segoe UI"/>
            </a:endParaRPr>
          </a:p>
          <a:p>
            <a:pPr marL="12700">
              <a:lnSpc>
                <a:spcPct val="100000"/>
              </a:lnSpc>
              <a:spcBef>
                <a:spcPts val="100"/>
              </a:spcBef>
              <a:spcAft>
                <a:spcPts val="200"/>
              </a:spcAft>
            </a:pPr>
            <a:r>
              <a:rPr lang="en-US" sz="2000" dirty="0" smtClean="0">
                <a:solidFill>
                  <a:schemeClr val="tx1"/>
                </a:solidFill>
                <a:latin typeface="Segoe UI"/>
                <a:cs typeface="Segoe UI"/>
              </a:rPr>
              <a:t>    Where </a:t>
            </a:r>
            <a:r>
              <a:rPr lang="en-US" sz="2000" dirty="0">
                <a:solidFill>
                  <a:schemeClr val="tx1"/>
                </a:solidFill>
                <a:latin typeface="Segoe UI"/>
                <a:cs typeface="Segoe UI"/>
              </a:rPr>
              <a:t>Result is the </a:t>
            </a:r>
            <a:r>
              <a:rPr lang="en-US" sz="2000" dirty="0" smtClean="0">
                <a:solidFill>
                  <a:schemeClr val="tx1"/>
                </a:solidFill>
                <a:latin typeface="Segoe UI"/>
                <a:cs typeface="Segoe UI"/>
              </a:rPr>
              <a:t>variable </a:t>
            </a:r>
            <a:r>
              <a:rPr lang="en-US" sz="2000" dirty="0">
                <a:solidFill>
                  <a:schemeClr val="tx1"/>
                </a:solidFill>
                <a:latin typeface="Segoe UI"/>
                <a:cs typeface="Segoe UI"/>
              </a:rPr>
              <a:t>name which is assigned the value in the </a:t>
            </a:r>
            <a:r>
              <a:rPr lang="en-US" sz="2000" dirty="0" err="1" smtClean="0">
                <a:solidFill>
                  <a:schemeClr val="tx1"/>
                </a:solidFill>
                <a:latin typeface="Segoe UI"/>
                <a:cs typeface="Segoe UI"/>
              </a:rPr>
              <a:t>Activecell</a:t>
            </a:r>
            <a:r>
              <a:rPr lang="en-US" sz="2000" dirty="0">
                <a:solidFill>
                  <a:schemeClr val="tx1"/>
                </a:solidFill>
                <a:latin typeface="Segoe UI"/>
                <a:cs typeface="Segoe UI"/>
              </a:rPr>
              <a:t>.</a:t>
            </a:r>
            <a:endParaRPr lang="en-US" sz="2000" dirty="0" smtClean="0">
              <a:solidFill>
                <a:schemeClr val="tx1"/>
              </a:solidFill>
              <a:latin typeface="Segoe UI"/>
              <a:cs typeface="Segoe UI"/>
            </a:endParaRPr>
          </a:p>
          <a:p>
            <a:pPr marL="355600" indent="-342900">
              <a:lnSpc>
                <a:spcPct val="100000"/>
              </a:lnSpc>
              <a:spcBef>
                <a:spcPts val="100"/>
              </a:spcBef>
              <a:spcAft>
                <a:spcPts val="200"/>
              </a:spcAft>
              <a:buFont typeface="Wingdings" panose="05000000000000000000" pitchFamily="2" charset="2"/>
              <a:buChar char="Ø"/>
            </a:pPr>
            <a:r>
              <a:rPr lang="en-US" sz="2000" dirty="0">
                <a:solidFill>
                  <a:schemeClr val="tx1"/>
                </a:solidFill>
                <a:latin typeface="Segoe UI"/>
                <a:cs typeface="Segoe UI"/>
              </a:rPr>
              <a:t>Declaring a variable allows you to state the names of the variables you are going to use and </a:t>
            </a:r>
            <a:r>
              <a:rPr lang="en-US" sz="2000" dirty="0" smtClean="0">
                <a:solidFill>
                  <a:schemeClr val="tx1"/>
                </a:solidFill>
                <a:latin typeface="Segoe UI"/>
                <a:cs typeface="Segoe UI"/>
              </a:rPr>
              <a:t>also identify </a:t>
            </a:r>
            <a:r>
              <a:rPr lang="en-US" sz="2000" dirty="0">
                <a:solidFill>
                  <a:schemeClr val="tx1"/>
                </a:solidFill>
                <a:latin typeface="Segoe UI"/>
                <a:cs typeface="Segoe UI"/>
              </a:rPr>
              <a:t>what type of data the variable is going to contain.</a:t>
            </a:r>
          </a:p>
          <a:p>
            <a:pPr marL="355600" indent="-342900">
              <a:lnSpc>
                <a:spcPct val="100000"/>
              </a:lnSpc>
              <a:spcBef>
                <a:spcPts val="100"/>
              </a:spcBef>
              <a:spcAft>
                <a:spcPts val="200"/>
              </a:spcAft>
              <a:buFont typeface="Wingdings" panose="05000000000000000000" pitchFamily="2" charset="2"/>
              <a:buChar char="Ø"/>
            </a:pPr>
            <a:r>
              <a:rPr lang="en-US" sz="2000" dirty="0">
                <a:solidFill>
                  <a:schemeClr val="tx1"/>
                </a:solidFill>
                <a:latin typeface="Segoe UI"/>
                <a:cs typeface="Segoe UI"/>
              </a:rPr>
              <a:t>For example, if Result = 10, then the variable Result could be declared as being </a:t>
            </a:r>
            <a:r>
              <a:rPr lang="en-US" sz="2000" dirty="0" smtClean="0">
                <a:solidFill>
                  <a:schemeClr val="tx1"/>
                </a:solidFill>
                <a:latin typeface="Segoe UI"/>
                <a:cs typeface="Segoe UI"/>
              </a:rPr>
              <a:t>an Integer</a:t>
            </a:r>
          </a:p>
          <a:p>
            <a:pPr marL="355600" indent="-342900">
              <a:lnSpc>
                <a:spcPct val="100000"/>
              </a:lnSpc>
              <a:spcBef>
                <a:spcPts val="100"/>
              </a:spcBef>
              <a:spcAft>
                <a:spcPts val="200"/>
              </a:spcAft>
              <a:buFont typeface="Wingdings" panose="05000000000000000000" pitchFamily="2" charset="2"/>
              <a:buChar char="Ø"/>
            </a:pPr>
            <a:r>
              <a:rPr lang="en-US" sz="2000" dirty="0">
                <a:solidFill>
                  <a:schemeClr val="tx1"/>
                </a:solidFill>
                <a:latin typeface="Segoe UI"/>
                <a:cs typeface="Segoe UI"/>
              </a:rPr>
              <a:t>In VBA, Variables are either declared Implicitly or Explicitly</a:t>
            </a:r>
            <a:r>
              <a:rPr lang="en-US" sz="2000" dirty="0" smtClean="0">
                <a:solidFill>
                  <a:schemeClr val="tx1"/>
                </a:solidFill>
                <a:latin typeface="Segoe UI"/>
                <a:cs typeface="Segoe UI"/>
              </a:rPr>
              <a:t>.</a:t>
            </a:r>
            <a:endParaRPr lang="en-US" sz="2000" dirty="0">
              <a:solidFill>
                <a:schemeClr val="tx1"/>
              </a:solidFill>
              <a:latin typeface="Segoe UI"/>
              <a:cs typeface="Segoe UI"/>
            </a:endParaRPr>
          </a:p>
          <a:p>
            <a:pPr marL="355600" indent="-342900">
              <a:lnSpc>
                <a:spcPct val="100000"/>
              </a:lnSpc>
              <a:spcBef>
                <a:spcPts val="100"/>
              </a:spcBef>
              <a:spcAft>
                <a:spcPts val="200"/>
              </a:spcAft>
              <a:buFont typeface="Wingdings" panose="05000000000000000000" pitchFamily="2" charset="2"/>
              <a:buChar char="Ø"/>
            </a:pPr>
            <a:r>
              <a:rPr lang="en-US" sz="2000" dirty="0">
                <a:solidFill>
                  <a:schemeClr val="tx1"/>
                </a:solidFill>
                <a:latin typeface="Segoe UI"/>
                <a:cs typeface="Segoe UI"/>
              </a:rPr>
              <a:t>Implicitly: Below is an example of a variable declared Implicitly.</a:t>
            </a:r>
          </a:p>
          <a:p>
            <a:pPr marL="12700">
              <a:lnSpc>
                <a:spcPct val="100000"/>
              </a:lnSpc>
              <a:spcBef>
                <a:spcPts val="100"/>
              </a:spcBef>
              <a:spcAft>
                <a:spcPts val="200"/>
              </a:spcAft>
            </a:pPr>
            <a:r>
              <a:rPr lang="en-US" sz="2000" dirty="0" smtClean="0">
                <a:solidFill>
                  <a:schemeClr val="tx1"/>
                </a:solidFill>
                <a:latin typeface="Segoe UI"/>
                <a:cs typeface="Segoe UI"/>
              </a:rPr>
              <a:t>	</a:t>
            </a:r>
            <a:r>
              <a:rPr lang="en-US" sz="2000" b="1" dirty="0" smtClean="0">
                <a:solidFill>
                  <a:schemeClr val="tx1"/>
                </a:solidFill>
                <a:latin typeface="Segoe UI"/>
                <a:cs typeface="Segoe UI"/>
              </a:rPr>
              <a:t>label=“name”</a:t>
            </a:r>
            <a:endParaRPr lang="en-US" sz="2000" b="1" dirty="0">
              <a:solidFill>
                <a:schemeClr val="tx1"/>
              </a:solidFill>
              <a:latin typeface="Segoe UI"/>
              <a:cs typeface="Segoe UI"/>
            </a:endParaRPr>
          </a:p>
          <a:p>
            <a:pPr marL="12700">
              <a:lnSpc>
                <a:spcPct val="100000"/>
              </a:lnSpc>
              <a:spcBef>
                <a:spcPts val="100"/>
              </a:spcBef>
              <a:spcAft>
                <a:spcPts val="200"/>
              </a:spcAft>
            </a:pPr>
            <a:r>
              <a:rPr lang="en-US" sz="2000" b="1" dirty="0" smtClean="0">
                <a:solidFill>
                  <a:schemeClr val="tx1"/>
                </a:solidFill>
                <a:latin typeface="Segoe UI"/>
                <a:cs typeface="Segoe UI"/>
              </a:rPr>
              <a:t>	volume=4</a:t>
            </a:r>
            <a:endParaRPr lang="en-US" sz="2000" b="1" dirty="0">
              <a:solidFill>
                <a:schemeClr val="tx1"/>
              </a:solidFill>
              <a:latin typeface="Segoe UI"/>
              <a:cs typeface="Segoe UI"/>
            </a:endParaRPr>
          </a:p>
          <a:p>
            <a:pPr marL="355600" indent="-342900">
              <a:lnSpc>
                <a:spcPct val="100000"/>
              </a:lnSpc>
              <a:spcBef>
                <a:spcPts val="100"/>
              </a:spcBef>
              <a:spcAft>
                <a:spcPts val="200"/>
              </a:spcAft>
              <a:buFont typeface="Wingdings" panose="05000000000000000000" pitchFamily="2" charset="2"/>
              <a:buChar char="Ø"/>
            </a:pPr>
            <a:r>
              <a:rPr lang="en-US" sz="2000" dirty="0">
                <a:solidFill>
                  <a:schemeClr val="tx1"/>
                </a:solidFill>
                <a:latin typeface="Segoe UI"/>
                <a:cs typeface="Segoe UI"/>
              </a:rPr>
              <a:t>Explicitly: Below is an example of variable declared Explicitly. You can use “Dim” keyword in syntax</a:t>
            </a:r>
          </a:p>
          <a:p>
            <a:pPr marL="12700">
              <a:lnSpc>
                <a:spcPct val="100000"/>
              </a:lnSpc>
              <a:spcBef>
                <a:spcPts val="100"/>
              </a:spcBef>
              <a:spcAft>
                <a:spcPts val="200"/>
              </a:spcAft>
            </a:pPr>
            <a:r>
              <a:rPr lang="en-US" sz="2000" dirty="0" smtClean="0">
                <a:solidFill>
                  <a:schemeClr val="tx1"/>
                </a:solidFill>
                <a:latin typeface="Segoe UI"/>
                <a:cs typeface="Segoe UI"/>
              </a:rPr>
              <a:t>	</a:t>
            </a:r>
            <a:r>
              <a:rPr lang="en-US" sz="2000" b="1" dirty="0" smtClean="0">
                <a:solidFill>
                  <a:schemeClr val="tx1"/>
                </a:solidFill>
                <a:latin typeface="Segoe UI"/>
                <a:cs typeface="Segoe UI"/>
              </a:rPr>
              <a:t>Dim </a:t>
            </a:r>
            <a:r>
              <a:rPr lang="en-US" sz="2000" b="1" dirty="0" err="1">
                <a:solidFill>
                  <a:schemeClr val="tx1"/>
                </a:solidFill>
                <a:latin typeface="Segoe UI"/>
                <a:cs typeface="Segoe UI"/>
              </a:rPr>
              <a:t>Num</a:t>
            </a:r>
            <a:r>
              <a:rPr lang="en-US" sz="2000" b="1" dirty="0">
                <a:solidFill>
                  <a:schemeClr val="tx1"/>
                </a:solidFill>
                <a:latin typeface="Segoe UI"/>
                <a:cs typeface="Segoe UI"/>
              </a:rPr>
              <a:t> As Integer</a:t>
            </a:r>
          </a:p>
          <a:p>
            <a:pPr marL="12700">
              <a:lnSpc>
                <a:spcPct val="100000"/>
              </a:lnSpc>
              <a:spcBef>
                <a:spcPts val="100"/>
              </a:spcBef>
              <a:spcAft>
                <a:spcPts val="200"/>
              </a:spcAft>
            </a:pPr>
            <a:endParaRPr lang="en-IN" sz="2400" dirty="0">
              <a:solidFill>
                <a:schemeClr val="tx1"/>
              </a:solidFill>
              <a:latin typeface="Segoe UI"/>
              <a:cs typeface="Segoe UI"/>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Tree>
    <p:extLst>
      <p:ext uri="{BB962C8B-B14F-4D97-AF65-F5344CB8AC3E}">
        <p14:creationId xmlns:p14="http://schemas.microsoft.com/office/powerpoint/2010/main" val="2023296794"/>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4400" b="1" i="1" dirty="0" smtClean="0">
                <a:latin typeface="Segoe UI" panose="020B0502040204020203" pitchFamily="34" charset="0"/>
                <a:ea typeface="Segoe UI" panose="020B0502040204020203" pitchFamily="34" charset="0"/>
                <a:cs typeface="Segoe UI" panose="020B0502040204020203" pitchFamily="34" charset="0"/>
              </a:rPr>
              <a:t>Variable Types (Non-Numeric)</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838200" y="1436961"/>
            <a:ext cx="10515600" cy="4754750"/>
          </a:xfrm>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6" name="TextBox 5">
            <a:extLst>
              <a:ext uri="{FF2B5EF4-FFF2-40B4-BE49-F238E27FC236}">
                <a16:creationId xmlns:a16="http://schemas.microsoft.com/office/drawing/2014/main" id="{B458668D-3624-406F-BDEF-DBCE5E67B455}"/>
              </a:ext>
            </a:extLst>
          </p:cNvPr>
          <p:cNvSpPr txBox="1"/>
          <p:nvPr/>
        </p:nvSpPr>
        <p:spPr>
          <a:xfrm>
            <a:off x="705464" y="1590917"/>
            <a:ext cx="10483907" cy="430887"/>
          </a:xfrm>
          <a:prstGeom prst="rect">
            <a:avLst/>
          </a:prstGeom>
          <a:noFill/>
        </p:spPr>
        <p:txBody>
          <a:bodyPr wrap="square" rtlCol="0">
            <a:spAutoFit/>
          </a:bodyPr>
          <a:lstStyle/>
          <a:p>
            <a:pPr marL="342900" indent="-342900">
              <a:lnSpc>
                <a:spcPct val="100000"/>
              </a:lnSpc>
              <a:spcBef>
                <a:spcPts val="10"/>
              </a:spcBef>
              <a:buFont typeface="Wingdings" panose="05000000000000000000" pitchFamily="2" charset="2"/>
              <a:buChar char="Ø"/>
            </a:pPr>
            <a:endParaRPr lang="en-IN" sz="2200" i="1" dirty="0">
              <a:latin typeface="Segoe UI" panose="020B0502040204020203" pitchFamily="34" charset="0"/>
              <a:cs typeface="Segoe UI" panose="020B0502040204020203"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8865" y="1590917"/>
            <a:ext cx="9950507" cy="4463786"/>
          </a:xfrm>
          <a:prstGeom prst="rect">
            <a:avLst/>
          </a:prstGeom>
        </p:spPr>
      </p:pic>
    </p:spTree>
    <p:extLst>
      <p:ext uri="{BB962C8B-B14F-4D97-AF65-F5344CB8AC3E}">
        <p14:creationId xmlns:p14="http://schemas.microsoft.com/office/powerpoint/2010/main" val="1309256500"/>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7" y="681039"/>
            <a:ext cx="10483907" cy="867542"/>
          </a:xfrm>
          <a:solidFill>
            <a:srgbClr val="FCD3C2"/>
          </a:solidFill>
        </p:spPr>
        <p:txBody>
          <a:bodyPr>
            <a:normAutofit/>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Variable Types </a:t>
            </a:r>
            <a:r>
              <a:rPr lang="en-US" sz="4400" b="1" i="1" dirty="0" smtClean="0">
                <a:latin typeface="Segoe UI" panose="020B0502040204020203" pitchFamily="34" charset="0"/>
                <a:ea typeface="Segoe UI" panose="020B0502040204020203" pitchFamily="34" charset="0"/>
                <a:cs typeface="Segoe UI" panose="020B0502040204020203" pitchFamily="34" charset="0"/>
              </a:rPr>
              <a:t>(Numeric</a:t>
            </a:r>
            <a:r>
              <a:rPr lang="en-US" sz="4400" b="1" i="1" dirty="0">
                <a:latin typeface="Segoe UI" panose="020B0502040204020203" pitchFamily="34" charset="0"/>
                <a:ea typeface="Segoe UI" panose="020B0502040204020203" pitchFamily="34" charset="0"/>
                <a:cs typeface="Segoe UI" panose="020B0502040204020203" pitchFamily="34" charset="0"/>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381" y="1632527"/>
            <a:ext cx="10230723" cy="4508397"/>
          </a:xfrm>
          <a:prstGeom prst="rect">
            <a:avLst/>
          </a:prstGeom>
        </p:spPr>
      </p:pic>
    </p:spTree>
    <p:extLst>
      <p:ext uri="{BB962C8B-B14F-4D97-AF65-F5344CB8AC3E}">
        <p14:creationId xmlns:p14="http://schemas.microsoft.com/office/powerpoint/2010/main" val="1984567295"/>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smtClean="0">
                <a:latin typeface="Segoe UI" pitchFamily="34" charset="0"/>
                <a:ea typeface="Segoe UI" panose="020B0502040204020203" pitchFamily="34" charset="0"/>
                <a:cs typeface="Segoe UI" pitchFamily="34" charset="0"/>
              </a:rPr>
              <a:t>Constants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6" name="TextBox 5">
            <a:extLst>
              <a:ext uri="{FF2B5EF4-FFF2-40B4-BE49-F238E27FC236}">
                <a16:creationId xmlns:a16="http://schemas.microsoft.com/office/drawing/2014/main" id="{B458668D-3624-406F-BDEF-DBCE5E67B455}"/>
              </a:ext>
            </a:extLst>
          </p:cNvPr>
          <p:cNvSpPr txBox="1"/>
          <p:nvPr/>
        </p:nvSpPr>
        <p:spPr>
          <a:xfrm>
            <a:off x="583791" y="1721823"/>
            <a:ext cx="10536494" cy="1863652"/>
          </a:xfrm>
          <a:prstGeom prst="rect">
            <a:avLst/>
          </a:prstGeom>
          <a:noFill/>
        </p:spPr>
        <p:txBody>
          <a:bodyPr wrap="square" rtlCol="0">
            <a:spAutoFit/>
          </a:bodyPr>
          <a:lstStyle/>
          <a:p>
            <a:pPr marL="355600" marR="5080" indent="-342900" algn="just">
              <a:lnSpc>
                <a:spcPct val="91100"/>
              </a:lnSpc>
              <a:spcBef>
                <a:spcPts val="18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Constants are values that do not change. They prevent you from having to repeatedly type </a:t>
            </a:r>
            <a:r>
              <a:rPr lang="en-US" sz="2200" i="1" dirty="0" smtClean="0">
                <a:latin typeface="Segoe UI" panose="020B0502040204020203" pitchFamily="34" charset="0"/>
                <a:cs typeface="Segoe UI" panose="020B0502040204020203" pitchFamily="34" charset="0"/>
              </a:rPr>
              <a:t>in large </a:t>
            </a:r>
            <a:r>
              <a:rPr lang="en-US" sz="2200" i="1" dirty="0">
                <a:latin typeface="Segoe UI" panose="020B0502040204020203" pitchFamily="34" charset="0"/>
                <a:cs typeface="Segoe UI" panose="020B0502040204020203" pitchFamily="34" charset="0"/>
              </a:rPr>
              <a:t>pieces of text.</a:t>
            </a:r>
          </a:p>
          <a:p>
            <a:pPr marL="355600" marR="5080" indent="-342900" algn="just">
              <a:lnSpc>
                <a:spcPct val="91100"/>
              </a:lnSpc>
              <a:spcBef>
                <a:spcPts val="18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The following example declares the constant MYFULLNAME to equal "Ben </a:t>
            </a:r>
            <a:r>
              <a:rPr lang="en-US" sz="2200" i="1" dirty="0" err="1">
                <a:latin typeface="Segoe UI" panose="020B0502040204020203" pitchFamily="34" charset="0"/>
                <a:cs typeface="Segoe UI" panose="020B0502040204020203" pitchFamily="34" charset="0"/>
              </a:rPr>
              <a:t>Beitler</a:t>
            </a:r>
            <a:r>
              <a:rPr lang="en-US" sz="2200" i="1" dirty="0">
                <a:latin typeface="Segoe UI" panose="020B0502040204020203" pitchFamily="34" charset="0"/>
                <a:cs typeface="Segoe UI" panose="020B0502040204020203" pitchFamily="34" charset="0"/>
              </a:rPr>
              <a:t>". </a:t>
            </a:r>
            <a:r>
              <a:rPr lang="en-US" sz="2200" i="1" dirty="0" smtClean="0">
                <a:latin typeface="Segoe UI" panose="020B0502040204020203" pitchFamily="34" charset="0"/>
                <a:cs typeface="Segoe UI" panose="020B0502040204020203" pitchFamily="34" charset="0"/>
              </a:rPr>
              <a:t>Therefore, wherever </a:t>
            </a:r>
            <a:r>
              <a:rPr lang="en-US" sz="2200" i="1" dirty="0">
                <a:latin typeface="Segoe UI" panose="020B0502040204020203" pitchFamily="34" charset="0"/>
                <a:cs typeface="Segoe UI" panose="020B0502040204020203" pitchFamily="34" charset="0"/>
              </a:rPr>
              <a:t>MYFULLNAME has been used, the value that will be returned will be "Ben </a:t>
            </a:r>
            <a:r>
              <a:rPr lang="en-US" sz="2200" i="1" dirty="0" err="1">
                <a:latin typeface="Segoe UI" panose="020B0502040204020203" pitchFamily="34" charset="0"/>
                <a:cs typeface="Segoe UI" panose="020B0502040204020203" pitchFamily="34" charset="0"/>
              </a:rPr>
              <a:t>Beitler</a:t>
            </a:r>
            <a:r>
              <a:rPr lang="en-US" sz="2200" i="1" dirty="0" smtClean="0">
                <a:latin typeface="Segoe UI" panose="020B0502040204020203" pitchFamily="34" charset="0"/>
                <a:cs typeface="Segoe UI" panose="020B0502040204020203" pitchFamily="34" charset="0"/>
              </a:rPr>
              <a:t>".</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1019" y="4100053"/>
            <a:ext cx="9653953" cy="1651818"/>
          </a:xfrm>
          <a:prstGeom prst="rect">
            <a:avLst/>
          </a:prstGeom>
        </p:spPr>
      </p:pic>
    </p:spTree>
    <p:extLst>
      <p:ext uri="{BB962C8B-B14F-4D97-AF65-F5344CB8AC3E}">
        <p14:creationId xmlns:p14="http://schemas.microsoft.com/office/powerpoint/2010/main" val="2639197159"/>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7" y="681039"/>
            <a:ext cx="6064048" cy="678449"/>
          </a:xfrm>
          <a:solidFill>
            <a:srgbClr val="FCD3C2"/>
          </a:solidFill>
        </p:spPr>
        <p:txBody>
          <a:bodyPr>
            <a:normAutofit fontScale="90000"/>
          </a:bodyPr>
          <a:lstStyle/>
          <a:p>
            <a:r>
              <a:rPr lang="en-GB" sz="4400" b="1" i="1" dirty="0" smtClean="0">
                <a:latin typeface="Segoe UI" pitchFamily="34" charset="0"/>
                <a:ea typeface="Segoe UI" panose="020B0502040204020203" pitchFamily="34" charset="0"/>
                <a:cs typeface="Segoe UI" pitchFamily="34" charset="0"/>
              </a:rPr>
              <a:t>Object Variables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id="{B458668D-3624-406F-BDEF-DBCE5E67B455}"/>
              </a:ext>
            </a:extLst>
          </p:cNvPr>
          <p:cNvSpPr txBox="1"/>
          <p:nvPr/>
        </p:nvSpPr>
        <p:spPr>
          <a:xfrm>
            <a:off x="790137" y="1561420"/>
            <a:ext cx="10108921" cy="4228722"/>
          </a:xfrm>
          <a:prstGeom prst="rect">
            <a:avLst/>
          </a:prstGeom>
          <a:noFill/>
        </p:spPr>
        <p:txBody>
          <a:bodyPr wrap="square" rtlCol="0">
            <a:spAutoFit/>
          </a:bodyPr>
          <a:lstStyle/>
          <a:p>
            <a:pPr marL="355600" marR="5080" indent="-342900" algn="just">
              <a:lnSpc>
                <a:spcPct val="91100"/>
              </a:lnSpc>
              <a:spcBef>
                <a:spcPts val="1820"/>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An Object Variable is a variable that represents an entire object, such as a Range </a:t>
            </a:r>
            <a:r>
              <a:rPr lang="en-US" i="1" dirty="0" smtClean="0">
                <a:latin typeface="Segoe UI" panose="020B0502040204020203" pitchFamily="34" charset="0"/>
                <a:cs typeface="Segoe UI" panose="020B0502040204020203" pitchFamily="34" charset="0"/>
              </a:rPr>
              <a:t>or a Worksheet.</a:t>
            </a:r>
          </a:p>
          <a:p>
            <a:pPr marL="355600" marR="5080" indent="-342900" algn="just">
              <a:lnSpc>
                <a:spcPct val="91100"/>
              </a:lnSpc>
              <a:spcBef>
                <a:spcPts val="1820"/>
              </a:spcBef>
              <a:buFont typeface="Wingdings" panose="05000000000000000000" pitchFamily="2" charset="2"/>
              <a:buChar char="Ø"/>
            </a:pPr>
            <a:r>
              <a:rPr lang="en-US" i="1" dirty="0" smtClean="0">
                <a:latin typeface="Segoe UI" panose="020B0502040204020203" pitchFamily="34" charset="0"/>
                <a:cs typeface="Segoe UI" panose="020B0502040204020203" pitchFamily="34" charset="0"/>
              </a:rPr>
              <a:t>You </a:t>
            </a:r>
            <a:r>
              <a:rPr lang="en-US" i="1" dirty="0">
                <a:latin typeface="Segoe UI" panose="020B0502040204020203" pitchFamily="34" charset="0"/>
                <a:cs typeface="Segoe UI" panose="020B0502040204020203" pitchFamily="34" charset="0"/>
              </a:rPr>
              <a:t>use this type of variable for creating a new instance of an object which will be </a:t>
            </a:r>
            <a:r>
              <a:rPr lang="en-US" i="1" dirty="0" smtClean="0">
                <a:latin typeface="Segoe UI" panose="020B0502040204020203" pitchFamily="34" charset="0"/>
                <a:cs typeface="Segoe UI" panose="020B0502040204020203" pitchFamily="34" charset="0"/>
              </a:rPr>
              <a:t>necessary should </a:t>
            </a:r>
            <a:r>
              <a:rPr lang="en-US" i="1" dirty="0">
                <a:latin typeface="Segoe UI" panose="020B0502040204020203" pitchFamily="34" charset="0"/>
                <a:cs typeface="Segoe UI" panose="020B0502040204020203" pitchFamily="34" charset="0"/>
              </a:rPr>
              <a:t>you wish to communicate with other applications namely Microsoft Word, PowerPoint </a:t>
            </a:r>
            <a:r>
              <a:rPr lang="en-US" i="1" dirty="0" smtClean="0">
                <a:latin typeface="Segoe UI" panose="020B0502040204020203" pitchFamily="34" charset="0"/>
                <a:cs typeface="Segoe UI" panose="020B0502040204020203" pitchFamily="34" charset="0"/>
              </a:rPr>
              <a:t>or any </a:t>
            </a:r>
            <a:r>
              <a:rPr lang="en-US" i="1" dirty="0">
                <a:latin typeface="Segoe UI" panose="020B0502040204020203" pitchFamily="34" charset="0"/>
                <a:cs typeface="Segoe UI" panose="020B0502040204020203" pitchFamily="34" charset="0"/>
              </a:rPr>
              <a:t>other external library</a:t>
            </a:r>
            <a:r>
              <a:rPr lang="en-US" i="1" dirty="0" smtClean="0">
                <a:latin typeface="Segoe UI" panose="020B0502040204020203" pitchFamily="34" charset="0"/>
                <a:cs typeface="Segoe UI" panose="020B0502040204020203" pitchFamily="34" charset="0"/>
              </a:rPr>
              <a:t>.</a:t>
            </a:r>
          </a:p>
          <a:p>
            <a:pPr marL="355600" marR="5080" indent="-342900" algn="just">
              <a:lnSpc>
                <a:spcPct val="91100"/>
              </a:lnSpc>
              <a:spcBef>
                <a:spcPts val="1820"/>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Object Variables, similar to normal variables, are declared with the </a:t>
            </a:r>
            <a:r>
              <a:rPr lang="en-US" i="1" dirty="0" smtClean="0">
                <a:latin typeface="Segoe UI" panose="020B0502040204020203" pitchFamily="34" charset="0"/>
                <a:cs typeface="Segoe UI" panose="020B0502040204020203" pitchFamily="34" charset="0"/>
              </a:rPr>
              <a:t>Dim statement, for example:</a:t>
            </a:r>
          </a:p>
          <a:p>
            <a:pPr marL="12700" marR="5080" algn="just">
              <a:lnSpc>
                <a:spcPct val="91100"/>
              </a:lnSpc>
              <a:spcBef>
                <a:spcPts val="1820"/>
              </a:spcBef>
            </a:pPr>
            <a:r>
              <a:rPr lang="en-US" b="1" i="1" dirty="0">
                <a:latin typeface="Segoe UI" panose="020B0502040204020203" pitchFamily="34" charset="0"/>
                <a:cs typeface="Segoe UI" panose="020B0502040204020203" pitchFamily="34" charset="0"/>
              </a:rPr>
              <a:t>	</a:t>
            </a:r>
            <a:r>
              <a:rPr lang="en-IN" b="1" i="1" dirty="0" smtClean="0">
                <a:latin typeface="Segoe UI" panose="020B0502040204020203" pitchFamily="34" charset="0"/>
                <a:cs typeface="Segoe UI" panose="020B0502040204020203" pitchFamily="34" charset="0"/>
              </a:rPr>
              <a:t>Dim </a:t>
            </a:r>
            <a:r>
              <a:rPr lang="en-IN" b="1" i="1" dirty="0" err="1" smtClean="0">
                <a:latin typeface="Segoe UI" panose="020B0502040204020203" pitchFamily="34" charset="0"/>
                <a:cs typeface="Segoe UI" panose="020B0502040204020203" pitchFamily="34" charset="0"/>
              </a:rPr>
              <a:t>mycell</a:t>
            </a:r>
            <a:r>
              <a:rPr lang="en-IN" b="1" i="1" dirty="0" smtClean="0">
                <a:latin typeface="Segoe UI" panose="020B0502040204020203" pitchFamily="34" charset="0"/>
                <a:cs typeface="Segoe UI" panose="020B0502040204020203" pitchFamily="34" charset="0"/>
              </a:rPr>
              <a:t> As Range</a:t>
            </a:r>
          </a:p>
          <a:p>
            <a:pPr marL="298450" marR="5080" indent="-285750">
              <a:lnSpc>
                <a:spcPct val="91100"/>
              </a:lnSpc>
              <a:spcBef>
                <a:spcPts val="1820"/>
              </a:spcBef>
              <a:buFont typeface="Wingdings" panose="05000000000000000000" pitchFamily="2" charset="2"/>
              <a:buChar char="Ø"/>
            </a:pPr>
            <a:r>
              <a:rPr lang="en-US" i="1" dirty="0" smtClean="0">
                <a:latin typeface="Segoe UI" panose="020B0502040204020203" pitchFamily="34" charset="0"/>
                <a:cs typeface="Segoe UI" panose="020B0502040204020203" pitchFamily="34" charset="0"/>
              </a:rPr>
              <a:t>To </a:t>
            </a:r>
            <a:r>
              <a:rPr lang="en-US" i="1" dirty="0">
                <a:latin typeface="Segoe UI" panose="020B0502040204020203" pitchFamily="34" charset="0"/>
                <a:cs typeface="Segoe UI" panose="020B0502040204020203" pitchFamily="34" charset="0"/>
              </a:rPr>
              <a:t>assign an object expression to an object variable, use the Set </a:t>
            </a:r>
            <a:r>
              <a:rPr lang="en-US" i="1" dirty="0" smtClean="0">
                <a:latin typeface="Segoe UI" panose="020B0502040204020203" pitchFamily="34" charset="0"/>
                <a:cs typeface="Segoe UI" panose="020B0502040204020203" pitchFamily="34" charset="0"/>
              </a:rPr>
              <a:t>keyword. For </a:t>
            </a:r>
            <a:r>
              <a:rPr lang="en-US" i="1" dirty="0">
                <a:latin typeface="Segoe UI" panose="020B0502040204020203" pitchFamily="34" charset="0"/>
                <a:cs typeface="Segoe UI" panose="020B0502040204020203" pitchFamily="34" charset="0"/>
              </a:rPr>
              <a:t>example:</a:t>
            </a:r>
          </a:p>
          <a:p>
            <a:pPr marL="12700" marR="5080">
              <a:lnSpc>
                <a:spcPct val="91100"/>
              </a:lnSpc>
              <a:spcBef>
                <a:spcPts val="1820"/>
              </a:spcBef>
            </a:pPr>
            <a:r>
              <a:rPr lang="en-US" b="1" i="1" dirty="0" smtClean="0">
                <a:latin typeface="Segoe UI" panose="020B0502040204020203" pitchFamily="34" charset="0"/>
                <a:cs typeface="Segoe UI" panose="020B0502040204020203" pitchFamily="34" charset="0"/>
              </a:rPr>
              <a:t>	Set </a:t>
            </a:r>
            <a:r>
              <a:rPr lang="en-US" b="1" i="1" dirty="0" err="1">
                <a:latin typeface="Segoe UI" panose="020B0502040204020203" pitchFamily="34" charset="0"/>
                <a:cs typeface="Segoe UI" panose="020B0502040204020203" pitchFamily="34" charset="0"/>
              </a:rPr>
              <a:t>ObjectVariable</a:t>
            </a:r>
            <a:r>
              <a:rPr lang="en-US" b="1" i="1" dirty="0">
                <a:latin typeface="Segoe UI" panose="020B0502040204020203" pitchFamily="34" charset="0"/>
                <a:cs typeface="Segoe UI" panose="020B0502040204020203" pitchFamily="34" charset="0"/>
              </a:rPr>
              <a:t> = </a:t>
            </a:r>
            <a:r>
              <a:rPr lang="en-US" b="1" i="1" dirty="0" err="1">
                <a:latin typeface="Segoe UI" panose="020B0502040204020203" pitchFamily="34" charset="0"/>
                <a:cs typeface="Segoe UI" panose="020B0502040204020203" pitchFamily="34" charset="0"/>
              </a:rPr>
              <a:t>ObjectExpression</a:t>
            </a:r>
            <a:endParaRPr lang="en-US" b="1" i="1" dirty="0">
              <a:latin typeface="Segoe UI" panose="020B0502040204020203" pitchFamily="34" charset="0"/>
              <a:cs typeface="Segoe UI" panose="020B0502040204020203" pitchFamily="34" charset="0"/>
            </a:endParaRPr>
          </a:p>
          <a:p>
            <a:pPr marL="12700" marR="5080">
              <a:lnSpc>
                <a:spcPct val="91100"/>
              </a:lnSpc>
              <a:spcBef>
                <a:spcPts val="1820"/>
              </a:spcBef>
            </a:pPr>
            <a:r>
              <a:rPr lang="en-US" b="1" i="1" dirty="0" smtClean="0">
                <a:latin typeface="Segoe UI" panose="020B0502040204020203" pitchFamily="34" charset="0"/>
                <a:cs typeface="Segoe UI" panose="020B0502040204020203" pitchFamily="34" charset="0"/>
              </a:rPr>
              <a:t>	Set </a:t>
            </a:r>
            <a:r>
              <a:rPr lang="en-US" b="1" i="1" dirty="0" err="1">
                <a:latin typeface="Segoe UI" panose="020B0502040204020203" pitchFamily="34" charset="0"/>
                <a:cs typeface="Segoe UI" panose="020B0502040204020203" pitchFamily="34" charset="0"/>
              </a:rPr>
              <a:t>MyCell</a:t>
            </a:r>
            <a:r>
              <a:rPr lang="en-US" b="1" i="1" dirty="0">
                <a:latin typeface="Segoe UI" panose="020B0502040204020203" pitchFamily="34" charset="0"/>
                <a:cs typeface="Segoe UI" panose="020B0502040204020203" pitchFamily="34" charset="0"/>
              </a:rPr>
              <a:t> = Worksheets("Sheet1").Range("A1")</a:t>
            </a:r>
            <a:endParaRPr lang="en-IN" b="1" i="1" dirty="0">
              <a:latin typeface="Segoe UI" panose="020B0502040204020203" pitchFamily="34" charset="0"/>
              <a:cs typeface="Segoe UI" panose="020B0502040204020203" pitchFamily="34" charset="0"/>
            </a:endParaRPr>
          </a:p>
          <a:p>
            <a:pPr marL="12700" marR="5080" algn="ctr">
              <a:lnSpc>
                <a:spcPct val="91100"/>
              </a:lnSpc>
              <a:spcBef>
                <a:spcPts val="1820"/>
              </a:spcBef>
            </a:pPr>
            <a:endParaRPr lang="en-IN"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563680872"/>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556748" y="681038"/>
            <a:ext cx="10946993" cy="678449"/>
          </a:xfrm>
          <a:solidFill>
            <a:srgbClr val="FCD3C2"/>
          </a:solidFill>
        </p:spPr>
        <p:txBody>
          <a:bodyPr>
            <a:normAutofit fontScale="90000"/>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Understanding </a:t>
            </a:r>
            <a:r>
              <a:rPr lang="en-US" sz="4400" b="1" i="1" dirty="0" smtClean="0">
                <a:latin typeface="Segoe UI" panose="020B0502040204020203" pitchFamily="34" charset="0"/>
                <a:ea typeface="Segoe UI" panose="020B0502040204020203" pitchFamily="34" charset="0"/>
                <a:cs typeface="Segoe UI" panose="020B0502040204020203" pitchFamily="34" charset="0"/>
              </a:rPr>
              <a:t>Scope </a:t>
            </a:r>
            <a:r>
              <a:rPr lang="en-US" sz="4400" b="1" i="1" dirty="0">
                <a:latin typeface="Segoe UI" panose="020B0502040204020203" pitchFamily="34" charset="0"/>
                <a:ea typeface="Segoe UI" panose="020B0502040204020203" pitchFamily="34" charset="0"/>
                <a:cs typeface="Segoe UI" panose="020B0502040204020203" pitchFamily="34" charset="0"/>
              </a:rPr>
              <a:t>and </a:t>
            </a:r>
            <a:r>
              <a:rPr lang="en-US" sz="4400" b="1" i="1" dirty="0" smtClean="0">
                <a:latin typeface="Segoe UI" panose="020B0502040204020203" pitchFamily="34" charset="0"/>
                <a:ea typeface="Segoe UI" panose="020B0502040204020203" pitchFamily="34" charset="0"/>
                <a:cs typeface="Segoe UI" panose="020B0502040204020203" pitchFamily="34" charset="0"/>
              </a:rPr>
              <a:t>Visibility</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id="{B458668D-3624-406F-BDEF-DBCE5E67B455}"/>
              </a:ext>
            </a:extLst>
          </p:cNvPr>
          <p:cNvSpPr txBox="1"/>
          <p:nvPr/>
        </p:nvSpPr>
        <p:spPr>
          <a:xfrm>
            <a:off x="838201" y="1853811"/>
            <a:ext cx="10149347" cy="2738698"/>
          </a:xfrm>
          <a:prstGeom prst="rect">
            <a:avLst/>
          </a:prstGeom>
          <a:noFill/>
        </p:spPr>
        <p:txBody>
          <a:bodyPr wrap="square" rtlCol="0">
            <a:spAutoFit/>
          </a:bodyPr>
          <a:lstStyle/>
          <a:p>
            <a:pPr marL="355600" marR="5080" indent="-342900" algn="just">
              <a:lnSpc>
                <a:spcPct val="91100"/>
              </a:lnSpc>
              <a:spcBef>
                <a:spcPts val="18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Scope refers to the availability of a variable, constant, or procedure for use by another procedure. </a:t>
            </a:r>
            <a:endParaRPr lang="en-US" sz="2200" i="1" dirty="0" smtClean="0">
              <a:latin typeface="Segoe UI" panose="020B0502040204020203" pitchFamily="34" charset="0"/>
              <a:cs typeface="Segoe UI" panose="020B0502040204020203" pitchFamily="34" charset="0"/>
            </a:endParaRPr>
          </a:p>
          <a:p>
            <a:pPr marL="355600" marR="5080" indent="-342900" algn="just">
              <a:lnSpc>
                <a:spcPct val="91100"/>
              </a:lnSpc>
              <a:spcBef>
                <a:spcPts val="1820"/>
              </a:spcBef>
              <a:buFont typeface="Wingdings" panose="05000000000000000000" pitchFamily="2" charset="2"/>
              <a:buChar char="Ø"/>
            </a:pPr>
            <a:r>
              <a:rPr lang="en-US" sz="2200" i="1" dirty="0" smtClean="0">
                <a:latin typeface="Segoe UI" panose="020B0502040204020203" pitchFamily="34" charset="0"/>
                <a:cs typeface="Segoe UI" panose="020B0502040204020203" pitchFamily="34" charset="0"/>
              </a:rPr>
              <a:t>There </a:t>
            </a:r>
            <a:r>
              <a:rPr lang="en-US" sz="2200" i="1" dirty="0">
                <a:latin typeface="Segoe UI" panose="020B0502040204020203" pitchFamily="34" charset="0"/>
                <a:cs typeface="Segoe UI" panose="020B0502040204020203" pitchFamily="34" charset="0"/>
              </a:rPr>
              <a:t>are three scoping levels: procedure-level, private module-level, and public module-level</a:t>
            </a:r>
            <a:r>
              <a:rPr lang="en-US" sz="2200" i="1" dirty="0" smtClean="0">
                <a:latin typeface="Segoe UI" panose="020B0502040204020203" pitchFamily="34" charset="0"/>
                <a:cs typeface="Segoe UI" panose="020B0502040204020203" pitchFamily="34" charset="0"/>
              </a:rPr>
              <a:t>.</a:t>
            </a:r>
            <a:endParaRPr lang="en-US" sz="2200" i="1" dirty="0">
              <a:latin typeface="Segoe UI" panose="020B0502040204020203" pitchFamily="34" charset="0"/>
              <a:cs typeface="Segoe UI" panose="020B0502040204020203" pitchFamily="34" charset="0"/>
            </a:endParaRPr>
          </a:p>
          <a:p>
            <a:pPr marL="355600" marR="5080" indent="-342900" algn="just">
              <a:lnSpc>
                <a:spcPct val="91100"/>
              </a:lnSpc>
              <a:spcBef>
                <a:spcPts val="18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You determine the scope of a variable when you declare it. It's a good idea to declare all variables explicitly to avoid naming-conflict errors between variables with different scopes</a:t>
            </a:r>
            <a:r>
              <a:rPr lang="en-US" sz="2400" i="1" dirty="0" smtClean="0">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1339390700"/>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smtClean="0">
                <a:latin typeface="Segoe UI" pitchFamily="34" charset="0"/>
                <a:ea typeface="Segoe UI" panose="020B0502040204020203" pitchFamily="34" charset="0"/>
                <a:cs typeface="Segoe UI" pitchFamily="34" charset="0"/>
              </a:rPr>
              <a:t>Procedure Level Scope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355600" indent="-342900">
              <a:lnSpc>
                <a:spcPct val="100000"/>
              </a:lnSpc>
              <a:spcBef>
                <a:spcPts val="100"/>
              </a:spcBef>
              <a:buFont typeface="Wingdings" panose="05000000000000000000" pitchFamily="2" charset="2"/>
              <a:buChar char="Ø"/>
            </a:pPr>
            <a:r>
              <a:rPr lang="en-US" sz="2000" dirty="0" smtClean="0">
                <a:solidFill>
                  <a:schemeClr val="tx1"/>
                </a:solidFill>
                <a:latin typeface="Segoe UI"/>
                <a:cs typeface="Segoe UI"/>
              </a:rPr>
              <a:t>A </a:t>
            </a:r>
            <a:r>
              <a:rPr lang="en-US" sz="2000" dirty="0">
                <a:solidFill>
                  <a:schemeClr val="tx1"/>
                </a:solidFill>
                <a:latin typeface="Segoe UI"/>
                <a:cs typeface="Segoe UI"/>
              </a:rPr>
              <a:t>variable or constant defined within a procedure is not visible outside that procedure. Only the procedure that contains the variable declaration can use </a:t>
            </a:r>
            <a:r>
              <a:rPr lang="en-US" sz="2000" dirty="0" smtClean="0">
                <a:solidFill>
                  <a:schemeClr val="tx1"/>
                </a:solidFill>
                <a:latin typeface="Segoe UI"/>
                <a:cs typeface="Segoe UI"/>
              </a:rPr>
              <a:t>it</a:t>
            </a:r>
          </a:p>
          <a:p>
            <a:pPr marL="355600" indent="-342900">
              <a:lnSpc>
                <a:spcPct val="100000"/>
              </a:lnSpc>
              <a:spcBef>
                <a:spcPts val="100"/>
              </a:spcBef>
              <a:buFont typeface="Wingdings" panose="05000000000000000000" pitchFamily="2" charset="2"/>
              <a:buChar char="Ø"/>
            </a:pPr>
            <a:r>
              <a:rPr lang="en-US" sz="2000" dirty="0">
                <a:solidFill>
                  <a:schemeClr val="tx1"/>
                </a:solidFill>
                <a:latin typeface="Segoe UI"/>
                <a:cs typeface="Segoe UI"/>
              </a:rPr>
              <a:t>In the following example, the first procedure displays a message box that contains a string. The second procedure displays a blank message box because the variable is local to the first procedure</a:t>
            </a:r>
            <a:r>
              <a:rPr lang="en-US" sz="2000" dirty="0" smtClean="0">
                <a:solidFill>
                  <a:schemeClr val="tx1"/>
                </a:solidFill>
                <a:latin typeface="Segoe UI"/>
                <a:cs typeface="Segoe UI"/>
              </a:rPr>
              <a:t>.</a:t>
            </a:r>
          </a:p>
          <a:p>
            <a:pPr marL="12700">
              <a:lnSpc>
                <a:spcPct val="100000"/>
              </a:lnSpc>
              <a:spcBef>
                <a:spcPts val="100"/>
              </a:spcBef>
            </a:pPr>
            <a:endParaRPr lang="en-US" sz="2000" dirty="0">
              <a:solidFill>
                <a:schemeClr val="tx1"/>
              </a:solidFill>
              <a:latin typeface="Segoe UI"/>
              <a:cs typeface="Segoe UI"/>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0748" y="3428999"/>
            <a:ext cx="7226710" cy="2493336"/>
          </a:xfrm>
          <a:prstGeom prst="rect">
            <a:avLst/>
          </a:prstGeom>
        </p:spPr>
      </p:pic>
    </p:spTree>
    <p:extLst>
      <p:ext uri="{BB962C8B-B14F-4D97-AF65-F5344CB8AC3E}">
        <p14:creationId xmlns:p14="http://schemas.microsoft.com/office/powerpoint/2010/main" val="3749669406"/>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8" y="681039"/>
            <a:ext cx="8003286" cy="678449"/>
          </a:xfrm>
          <a:solidFill>
            <a:srgbClr val="FCD3C2"/>
          </a:solidFill>
        </p:spPr>
        <p:txBody>
          <a:bodyPr>
            <a:normAutofit fontScale="90000"/>
          </a:bodyPr>
          <a:lstStyle/>
          <a:p>
            <a:r>
              <a:rPr lang="en-US" sz="4400" b="1" i="1" dirty="0" smtClean="0">
                <a:latin typeface="Segoe UI" panose="020B0502040204020203" pitchFamily="34" charset="0"/>
                <a:ea typeface="Segoe UI" panose="020B0502040204020203" pitchFamily="34" charset="0"/>
                <a:cs typeface="Segoe UI" panose="020B0502040204020203" pitchFamily="34" charset="0"/>
              </a:rPr>
              <a:t>Object Model of VBA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4C138D0F-68C3-4F73-8F96-CE6C5F9B2253}"/>
              </a:ext>
            </a:extLst>
          </p:cNvPr>
          <p:cNvSpPr txBox="1"/>
          <p:nvPr/>
        </p:nvSpPr>
        <p:spPr>
          <a:xfrm>
            <a:off x="585627" y="1359490"/>
            <a:ext cx="11463805" cy="5170646"/>
          </a:xfrm>
          <a:prstGeom prst="rect">
            <a:avLst/>
          </a:prstGeom>
          <a:noFill/>
        </p:spPr>
        <p:txBody>
          <a:bodyPr wrap="square" rtlCol="0">
            <a:spAutoFit/>
          </a:bodyPr>
          <a:lstStyle/>
          <a:p>
            <a:pPr marL="298450" marR="5080" indent="-285750" algn="just">
              <a:spcBef>
                <a:spcPts val="1830"/>
              </a:spcBef>
              <a:buFont typeface="Wingdings" panose="05000000000000000000" pitchFamily="2" charset="2"/>
              <a:buChar char="Ø"/>
            </a:pPr>
            <a:r>
              <a:rPr lang="en-US" sz="2000" i="1" spc="-60" dirty="0" smtClean="0">
                <a:latin typeface="Segoe UI" panose="020B0502040204020203" pitchFamily="34" charset="0"/>
                <a:cs typeface="Segoe UI" panose="020B0502040204020203" pitchFamily="34" charset="0"/>
              </a:rPr>
              <a:t>VBA </a:t>
            </a:r>
            <a:r>
              <a:rPr lang="en-US" sz="2000" i="1" spc="-60" dirty="0">
                <a:latin typeface="Segoe UI" panose="020B0502040204020203" pitchFamily="34" charset="0"/>
                <a:cs typeface="Segoe UI" panose="020B0502040204020203" pitchFamily="34" charset="0"/>
              </a:rPr>
              <a:t>is (loosely) based on Object Oriented Programming. At a basic level, this (roughly) means that the VBA paradigm mostly relies on working with (or manipulates) objects</a:t>
            </a:r>
            <a:r>
              <a:rPr lang="en-US" sz="2000" i="1" spc="-60" dirty="0" smtClean="0">
                <a:latin typeface="Segoe UI" panose="020B0502040204020203" pitchFamily="34" charset="0"/>
                <a:cs typeface="Segoe UI" panose="020B0502040204020203" pitchFamily="34" charset="0"/>
              </a:rPr>
              <a:t>.</a:t>
            </a:r>
          </a:p>
          <a:p>
            <a:pPr marL="298450" marR="5080" indent="-285750" algn="just">
              <a:spcBef>
                <a:spcPts val="1830"/>
              </a:spcBef>
              <a:buFont typeface="Wingdings" panose="05000000000000000000" pitchFamily="2" charset="2"/>
              <a:buChar char="Ø"/>
            </a:pPr>
            <a:r>
              <a:rPr lang="en-US" sz="2000" i="1" spc="-60" dirty="0">
                <a:latin typeface="Segoe UI" panose="020B0502040204020203" pitchFamily="34" charset="0"/>
                <a:cs typeface="Segoe UI" panose="020B0502040204020203" pitchFamily="34" charset="0"/>
              </a:rPr>
              <a:t>As a consequence of the above, if you want to really master Excel macros and Visual Basic for Applications, you must have a good understanding of the following 3 </a:t>
            </a:r>
            <a:r>
              <a:rPr lang="en-US" sz="2000" i="1" spc="-60" dirty="0" smtClean="0">
                <a:latin typeface="Segoe UI" panose="020B0502040204020203" pitchFamily="34" charset="0"/>
                <a:cs typeface="Segoe UI" panose="020B0502040204020203" pitchFamily="34" charset="0"/>
              </a:rPr>
              <a:t>topics:</a:t>
            </a:r>
          </a:p>
          <a:p>
            <a:pPr marL="1384300" marR="5080" lvl="2" indent="-457200">
              <a:spcBef>
                <a:spcPts val="1830"/>
              </a:spcBef>
              <a:buFont typeface="+mj-lt"/>
              <a:buAutoNum type="arabicPeriod"/>
            </a:pPr>
            <a:r>
              <a:rPr lang="en-US" sz="2000" i="1" spc="-60" dirty="0">
                <a:latin typeface="Segoe UI" panose="020B0502040204020203" pitchFamily="34" charset="0"/>
                <a:cs typeface="Segoe UI" panose="020B0502040204020203" pitchFamily="34" charset="0"/>
              </a:rPr>
              <a:t>	</a:t>
            </a:r>
            <a:r>
              <a:rPr lang="en-US" sz="2000" i="1" spc="-60" dirty="0" smtClean="0">
                <a:latin typeface="Segoe UI" panose="020B0502040204020203" pitchFamily="34" charset="0"/>
                <a:cs typeface="Segoe UI" panose="020B0502040204020203" pitchFamily="34" charset="0"/>
              </a:rPr>
              <a:t>Objects</a:t>
            </a:r>
            <a:r>
              <a:rPr lang="en-US" sz="2000" i="1" spc="-60" dirty="0">
                <a:latin typeface="Segoe UI" panose="020B0502040204020203" pitchFamily="34" charset="0"/>
                <a:cs typeface="Segoe UI" panose="020B0502040204020203" pitchFamily="34" charset="0"/>
              </a:rPr>
              <a:t>.</a:t>
            </a:r>
          </a:p>
          <a:p>
            <a:pPr marL="1384300" marR="5080" lvl="2" indent="-457200">
              <a:spcBef>
                <a:spcPts val="1830"/>
              </a:spcBef>
              <a:buFont typeface="+mj-lt"/>
              <a:buAutoNum type="arabicPeriod"/>
            </a:pPr>
            <a:r>
              <a:rPr lang="en-US" sz="2000" i="1" spc="-60" dirty="0" smtClean="0">
                <a:latin typeface="Segoe UI" panose="020B0502040204020203" pitchFamily="34" charset="0"/>
                <a:cs typeface="Segoe UI" panose="020B0502040204020203" pitchFamily="34" charset="0"/>
              </a:rPr>
              <a:t>	How </a:t>
            </a:r>
            <a:r>
              <a:rPr lang="en-US" sz="2000" i="1" spc="-60" dirty="0">
                <a:latin typeface="Segoe UI" panose="020B0502040204020203" pitchFamily="34" charset="0"/>
                <a:cs typeface="Segoe UI" panose="020B0502040204020203" pitchFamily="34" charset="0"/>
              </a:rPr>
              <a:t>to manipulate VBA </a:t>
            </a:r>
            <a:r>
              <a:rPr lang="en-US" sz="2000" i="1" spc="-60" dirty="0" smtClean="0">
                <a:latin typeface="Segoe UI" panose="020B0502040204020203" pitchFamily="34" charset="0"/>
                <a:cs typeface="Segoe UI" panose="020B0502040204020203" pitchFamily="34" charset="0"/>
              </a:rPr>
              <a:t>objects.</a:t>
            </a:r>
          </a:p>
          <a:p>
            <a:pPr marL="1384300" marR="5080" lvl="2" indent="-457200">
              <a:spcBef>
                <a:spcPts val="1830"/>
              </a:spcBef>
              <a:buFont typeface="+mj-lt"/>
              <a:buAutoNum type="arabicPeriod"/>
            </a:pPr>
            <a:r>
              <a:rPr lang="en-US" sz="2000" i="1" spc="-60" dirty="0" smtClean="0">
                <a:latin typeface="Segoe UI" panose="020B0502040204020203" pitchFamily="34" charset="0"/>
                <a:cs typeface="Segoe UI" panose="020B0502040204020203" pitchFamily="34" charset="0"/>
              </a:rPr>
              <a:t>	Excel's VBA object model.</a:t>
            </a:r>
          </a:p>
          <a:p>
            <a:pPr marL="355600" marR="5080" indent="-342900">
              <a:spcBef>
                <a:spcPts val="1830"/>
              </a:spcBef>
              <a:buFont typeface="Wingdings" panose="05000000000000000000" pitchFamily="2" charset="2"/>
              <a:buChar char="Ø"/>
            </a:pPr>
            <a:r>
              <a:rPr lang="en-US" sz="2000" i="1" spc="-60" dirty="0">
                <a:latin typeface="Segoe UI" panose="020B0502040204020203" pitchFamily="34" charset="0"/>
                <a:cs typeface="Segoe UI" panose="020B0502040204020203" pitchFamily="34" charset="0"/>
              </a:rPr>
              <a:t>An object represents an element of an application, such as a worksheet, a cell, a chart, a form, or a report. In Visual Basic code, you must identify an object before you can apply one of the object's methods or change the value of one of its properties</a:t>
            </a:r>
            <a:r>
              <a:rPr lang="en-US" sz="2000" i="1" spc="-60" dirty="0" smtClean="0">
                <a:latin typeface="Segoe UI" panose="020B0502040204020203" pitchFamily="34" charset="0"/>
                <a:cs typeface="Segoe UI" panose="020B0502040204020203" pitchFamily="34" charset="0"/>
              </a:rPr>
              <a:t>.</a:t>
            </a:r>
          </a:p>
          <a:p>
            <a:pPr marL="355600" marR="5080" indent="-342900">
              <a:spcBef>
                <a:spcPts val="1830"/>
              </a:spcBef>
              <a:buFont typeface="Wingdings" panose="05000000000000000000" pitchFamily="2" charset="2"/>
              <a:buChar char="Ø"/>
            </a:pPr>
            <a:r>
              <a:rPr lang="en-US" sz="2000" i="1" spc="-60" dirty="0">
                <a:latin typeface="Segoe UI" panose="020B0502040204020203" pitchFamily="34" charset="0"/>
                <a:cs typeface="Segoe UI" panose="020B0502040204020203" pitchFamily="34" charset="0"/>
              </a:rPr>
              <a:t>The object model is a large hierarchy of all the objects used in VBA. All applications like Excel, Access, Word or PowerPoint, which use VBA, have their own object model. </a:t>
            </a:r>
            <a:endParaRPr lang="en-IN" sz="20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985990188"/>
      </p:ext>
    </p:extLst>
  </p:cSld>
  <p:clrMapOvr>
    <a:masterClrMapping/>
  </p:clrMapOvr>
  <p:transition spd="slow">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Private </a:t>
            </a:r>
            <a:r>
              <a:rPr lang="en-US" sz="4400" b="1" i="1" dirty="0" smtClean="0">
                <a:latin typeface="Segoe UI" panose="020B0502040204020203" pitchFamily="34" charset="0"/>
                <a:ea typeface="Segoe UI" panose="020B0502040204020203" pitchFamily="34" charset="0"/>
                <a:cs typeface="Segoe UI" panose="020B0502040204020203" pitchFamily="34" charset="0"/>
              </a:rPr>
              <a:t>Module-Level Scope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6" name="TextBox 5">
            <a:extLst>
              <a:ext uri="{FF2B5EF4-FFF2-40B4-BE49-F238E27FC236}">
                <a16:creationId xmlns:a16="http://schemas.microsoft.com/office/drawing/2014/main" id="{B458668D-3624-406F-BDEF-DBCE5E67B455}"/>
              </a:ext>
            </a:extLst>
          </p:cNvPr>
          <p:cNvSpPr txBox="1"/>
          <p:nvPr/>
        </p:nvSpPr>
        <p:spPr>
          <a:xfrm>
            <a:off x="673514" y="1422213"/>
            <a:ext cx="10815480" cy="4124206"/>
          </a:xfrm>
          <a:prstGeom prst="rect">
            <a:avLst/>
          </a:prstGeom>
          <a:noFill/>
        </p:spPr>
        <p:txBody>
          <a:bodyPr wrap="square" rtlCol="0">
            <a:spAutoFit/>
          </a:bodyPr>
          <a:lstStyle/>
          <a:p>
            <a:pPr marL="355600" indent="-342900">
              <a:lnSpc>
                <a:spcPct val="100000"/>
              </a:lnSpc>
              <a:spcBef>
                <a:spcPts val="20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You can define module-level variables and constants in the Declarations section of a module. </a:t>
            </a:r>
            <a:endParaRPr lang="en-US" sz="2000" i="1" dirty="0" smtClean="0">
              <a:latin typeface="Segoe UI" panose="020B0502040204020203" pitchFamily="34" charset="0"/>
              <a:cs typeface="Segoe UI" panose="020B0502040204020203" pitchFamily="34" charset="0"/>
            </a:endParaRPr>
          </a:p>
          <a:p>
            <a:pPr marL="355600" indent="-342900">
              <a:lnSpc>
                <a:spcPct val="100000"/>
              </a:lnSpc>
              <a:spcBef>
                <a:spcPts val="20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Module-level variables can be either public or private. Public variables are available to all procedures in all modules in a project; private variables are available only to procedures in that </a:t>
            </a:r>
            <a:r>
              <a:rPr lang="en-US" sz="2000" i="1" dirty="0" smtClean="0">
                <a:latin typeface="Segoe UI" panose="020B0502040204020203" pitchFamily="34" charset="0"/>
                <a:cs typeface="Segoe UI" panose="020B0502040204020203" pitchFamily="34" charset="0"/>
              </a:rPr>
              <a:t>module.</a:t>
            </a:r>
          </a:p>
          <a:p>
            <a:pPr marL="355600" indent="-342900">
              <a:lnSpc>
                <a:spcPct val="100000"/>
              </a:lnSpc>
              <a:spcBef>
                <a:spcPts val="20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By default, variables declared with the Dim statement in the Declarations section are scoped as private. However, by preceding the variable with the Private keyword, the scope is obvious in your code</a:t>
            </a:r>
            <a:r>
              <a:rPr lang="en-US" sz="2000" i="1" dirty="0" smtClean="0">
                <a:latin typeface="Segoe UI" panose="020B0502040204020203" pitchFamily="34" charset="0"/>
                <a:cs typeface="Segoe UI" panose="020B0502040204020203" pitchFamily="34" charset="0"/>
              </a:rPr>
              <a:t>.</a:t>
            </a:r>
          </a:p>
          <a:p>
            <a:pPr marL="355600" indent="-342900">
              <a:lnSpc>
                <a:spcPct val="100000"/>
              </a:lnSpc>
              <a:spcBef>
                <a:spcPts val="20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In the following example, the string </a:t>
            </a:r>
            <a:r>
              <a:rPr lang="en-US" sz="2000" i="1" dirty="0" smtClean="0">
                <a:latin typeface="Segoe UI" panose="020B0502040204020203" pitchFamily="34" charset="0"/>
                <a:cs typeface="Segoe UI" panose="020B0502040204020203" pitchFamily="34" charset="0"/>
              </a:rPr>
              <a:t>variable </a:t>
            </a:r>
            <a:r>
              <a:rPr lang="en-US" sz="2000" b="1" i="1" dirty="0" err="1" smtClean="0">
                <a:latin typeface="Segoe UI" panose="020B0502040204020203" pitchFamily="34" charset="0"/>
                <a:cs typeface="Segoe UI" panose="020B0502040204020203" pitchFamily="34" charset="0"/>
              </a:rPr>
              <a:t>strMsg</a:t>
            </a:r>
            <a:r>
              <a:rPr lang="en-US" sz="2000" b="1" i="1" dirty="0" smtClean="0">
                <a:latin typeface="Segoe UI" panose="020B0502040204020203" pitchFamily="34" charset="0"/>
                <a:cs typeface="Segoe UI" panose="020B0502040204020203" pitchFamily="34" charset="0"/>
              </a:rPr>
              <a:t> </a:t>
            </a:r>
            <a:r>
              <a:rPr lang="en-US" sz="2000" i="1" dirty="0">
                <a:latin typeface="Segoe UI" panose="020B0502040204020203" pitchFamily="34" charset="0"/>
                <a:cs typeface="Segoe UI" panose="020B0502040204020203" pitchFamily="34" charset="0"/>
              </a:rPr>
              <a:t>is available to any procedures defined in the module</a:t>
            </a:r>
            <a:r>
              <a:rPr lang="en-US" sz="2200" i="1" dirty="0" smtClean="0">
                <a:latin typeface="Segoe UI" panose="020B0502040204020203" pitchFamily="34" charset="0"/>
                <a:cs typeface="Segoe UI" panose="020B0502040204020203" pitchFamily="34" charset="0"/>
              </a:rPr>
              <a:t>.</a:t>
            </a:r>
          </a:p>
          <a:p>
            <a:pPr marL="12700">
              <a:lnSpc>
                <a:spcPct val="100000"/>
              </a:lnSpc>
              <a:spcBef>
                <a:spcPts val="200"/>
              </a:spcBef>
            </a:pPr>
            <a:endParaRPr lang="en-US" sz="2200" i="1" dirty="0" smtClean="0">
              <a:latin typeface="Segoe UI" panose="020B0502040204020203" pitchFamily="34" charset="0"/>
              <a:cs typeface="Segoe UI" panose="020B0502040204020203" pitchFamily="34" charset="0"/>
            </a:endParaRPr>
          </a:p>
          <a:p>
            <a:pPr marL="355600" indent="-342900">
              <a:lnSpc>
                <a:spcPct val="100000"/>
              </a:lnSpc>
              <a:spcBef>
                <a:spcPts val="200"/>
              </a:spcBef>
              <a:buFont typeface="Wingdings" panose="05000000000000000000" pitchFamily="2" charset="2"/>
              <a:buChar char="Ø"/>
            </a:pPr>
            <a:endParaRPr lang="en-IN" sz="2400" i="1" dirty="0" smtClean="0">
              <a:latin typeface="Segoe UI" panose="020B0502040204020203" pitchFamily="34" charset="0"/>
              <a:cs typeface="Segoe UI" panose="020B0502040204020203" pitchFamily="34" charset="0"/>
            </a:endParaRPr>
          </a:p>
          <a:p>
            <a:pPr marL="299085" indent="-287020">
              <a:lnSpc>
                <a:spcPct val="100000"/>
              </a:lnSpc>
              <a:spcBef>
                <a:spcPts val="200"/>
              </a:spcBef>
              <a:buFont typeface="Wingdings"/>
              <a:buChar char=""/>
              <a:tabLst>
                <a:tab pos="299720" algn="l"/>
              </a:tabLst>
            </a:pPr>
            <a:endParaRPr lang="en-IN" sz="2400" i="1" dirty="0">
              <a:latin typeface="Segoe UI"/>
              <a:cs typeface="Segoe UI"/>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6723" y="4102023"/>
            <a:ext cx="6341805" cy="2580370"/>
          </a:xfrm>
          <a:prstGeom prst="rect">
            <a:avLst/>
          </a:prstGeom>
        </p:spPr>
      </p:pic>
    </p:spTree>
    <p:extLst>
      <p:ext uri="{BB962C8B-B14F-4D97-AF65-F5344CB8AC3E}">
        <p14:creationId xmlns:p14="http://schemas.microsoft.com/office/powerpoint/2010/main" val="1349071709"/>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3" y="681039"/>
            <a:ext cx="9010656" cy="627809"/>
          </a:xfrm>
          <a:solidFill>
            <a:srgbClr val="FCD3C2"/>
          </a:solidFill>
        </p:spPr>
        <p:txBody>
          <a:bodyPr>
            <a:normAutofit fontScale="90000"/>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Public </a:t>
            </a:r>
            <a:r>
              <a:rPr lang="en-US" sz="4400" b="1" i="1" dirty="0" smtClean="0">
                <a:latin typeface="Segoe UI" panose="020B0502040204020203" pitchFamily="34" charset="0"/>
                <a:ea typeface="Segoe UI" panose="020B0502040204020203" pitchFamily="34" charset="0"/>
                <a:cs typeface="Segoe UI" panose="020B0502040204020203" pitchFamily="34" charset="0"/>
              </a:rPr>
              <a:t>Module-Level Scope</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6" name="TextBox 5">
            <a:extLst>
              <a:ext uri="{FF2B5EF4-FFF2-40B4-BE49-F238E27FC236}">
                <a16:creationId xmlns:a16="http://schemas.microsoft.com/office/drawing/2014/main" id="{B458668D-3624-406F-BDEF-DBCE5E67B455}"/>
              </a:ext>
            </a:extLst>
          </p:cNvPr>
          <p:cNvSpPr txBox="1"/>
          <p:nvPr/>
        </p:nvSpPr>
        <p:spPr>
          <a:xfrm>
            <a:off x="460374" y="1303247"/>
            <a:ext cx="11217275" cy="2577629"/>
          </a:xfrm>
          <a:prstGeom prst="rect">
            <a:avLst/>
          </a:prstGeom>
          <a:noFill/>
        </p:spPr>
        <p:txBody>
          <a:bodyPr wrap="square" rtlCol="0">
            <a:spAutoFit/>
          </a:bodyPr>
          <a:lstStyle/>
          <a:p>
            <a:pPr marL="355600" indent="-342900">
              <a:lnSpc>
                <a:spcPct val="100000"/>
              </a:lnSpc>
              <a:spcBef>
                <a:spcPts val="16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If you declare a module-level variable as public, it's available to all procedures in the project. In the following example, the string variable can be used by any procedure in any module in the project</a:t>
            </a:r>
            <a:r>
              <a:rPr lang="en-US" sz="2200" i="1"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All procedures are public by </a:t>
            </a:r>
            <a:r>
              <a:rPr lang="en-US" sz="2200" i="1" dirty="0" smtClean="0">
                <a:latin typeface="Segoe UI" panose="020B0502040204020203" pitchFamily="34" charset="0"/>
                <a:cs typeface="Segoe UI" panose="020B0502040204020203" pitchFamily="34" charset="0"/>
              </a:rPr>
              <a:t>default</a:t>
            </a:r>
          </a:p>
          <a:p>
            <a:pPr marL="12700">
              <a:lnSpc>
                <a:spcPct val="100000"/>
              </a:lnSpc>
              <a:spcBef>
                <a:spcPts val="1620"/>
              </a:spcBef>
            </a:pPr>
            <a:endParaRPr lang="en-IN" sz="2200" i="1" dirty="0" smtClean="0">
              <a:latin typeface="Segoe UI" panose="020B0502040204020203" pitchFamily="34" charset="0"/>
              <a:cs typeface="Segoe UI" panose="020B0502040204020203" pitchFamily="34" charset="0"/>
            </a:endParaRPr>
          </a:p>
          <a:p>
            <a:pPr marL="299085" indent="-287020">
              <a:lnSpc>
                <a:spcPct val="100000"/>
              </a:lnSpc>
              <a:spcBef>
                <a:spcPts val="105"/>
              </a:spcBef>
              <a:buFont typeface="Wingdings"/>
              <a:buChar char=""/>
              <a:tabLst>
                <a:tab pos="299720" algn="l"/>
              </a:tabLst>
            </a:pPr>
            <a:endParaRPr lang="en-IN" sz="2400" i="1" dirty="0">
              <a:latin typeface="Segoe UI"/>
              <a:cs typeface="Segoe UI"/>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9055" y="3780414"/>
            <a:ext cx="7965094" cy="1445342"/>
          </a:xfrm>
          <a:prstGeom prst="rect">
            <a:avLst/>
          </a:prstGeom>
        </p:spPr>
      </p:pic>
    </p:spTree>
    <p:extLst>
      <p:ext uri="{BB962C8B-B14F-4D97-AF65-F5344CB8AC3E}">
        <p14:creationId xmlns:p14="http://schemas.microsoft.com/office/powerpoint/2010/main" val="506455900"/>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4400" b="1" i="1" dirty="0" smtClean="0">
                <a:latin typeface="Segoe UI" panose="020B0502040204020203" pitchFamily="34" charset="0"/>
                <a:ea typeface="Segoe UI" panose="020B0502040204020203" pitchFamily="34" charset="0"/>
                <a:cs typeface="Segoe UI" panose="020B0502040204020203" pitchFamily="34" charset="0"/>
              </a:rPr>
              <a:t>Excel Object </a:t>
            </a:r>
            <a:r>
              <a:rPr lang="en-US" sz="4400" b="1" i="1" dirty="0">
                <a:latin typeface="Segoe UI" panose="020B0502040204020203" pitchFamily="34" charset="0"/>
                <a:ea typeface="Segoe UI" panose="020B0502040204020203" pitchFamily="34" charset="0"/>
                <a:cs typeface="Segoe UI" panose="020B0502040204020203" pitchFamily="34" charset="0"/>
              </a:rPr>
              <a:t>Model </a:t>
            </a:r>
            <a:r>
              <a:rPr lang="en-US" sz="4400" b="1" i="1" dirty="0" smtClean="0">
                <a:latin typeface="Segoe UI" panose="020B0502040204020203" pitchFamily="34" charset="0"/>
                <a:ea typeface="Segoe UI" panose="020B0502040204020203" pitchFamily="34" charset="0"/>
                <a:cs typeface="Segoe UI" panose="020B0502040204020203" pitchFamily="34" charset="0"/>
              </a:rPr>
              <a:t>Hierarchy</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B0F1C9B3-6CCF-4D56-9642-CEF1FBE80210}"/>
              </a:ext>
            </a:extLst>
          </p:cNvPr>
          <p:cNvSpPr txBox="1"/>
          <p:nvPr/>
        </p:nvSpPr>
        <p:spPr>
          <a:xfrm>
            <a:off x="776750" y="1681316"/>
            <a:ext cx="10577050" cy="5183470"/>
          </a:xfrm>
          <a:prstGeom prst="rect">
            <a:avLst/>
          </a:prstGeom>
          <a:noFill/>
        </p:spPr>
        <p:txBody>
          <a:bodyPr wrap="square" rtlCol="0">
            <a:spAutoFit/>
          </a:bodyPr>
          <a:lstStyle/>
          <a:p>
            <a:pPr marL="262255" indent="-250190" algn="just">
              <a:lnSpc>
                <a:spcPct val="150000"/>
              </a:lnSpc>
              <a:spcBef>
                <a:spcPts val="120"/>
              </a:spcBef>
              <a:buFont typeface="Wingdings"/>
              <a:buChar char=""/>
              <a:tabLst>
                <a:tab pos="262890" algn="l"/>
              </a:tabLst>
            </a:pPr>
            <a:r>
              <a:rPr lang="en-US" sz="2000" i="1" dirty="0">
                <a:latin typeface="Segoe UI" panose="020B0502040204020203" pitchFamily="34" charset="0"/>
                <a:cs typeface="Segoe UI" panose="020B0502040204020203" pitchFamily="34" charset="0"/>
              </a:rPr>
              <a:t>The </a:t>
            </a:r>
            <a:r>
              <a:rPr lang="en-US" sz="2000" b="1" i="1" dirty="0">
                <a:latin typeface="Segoe UI" panose="020B0502040204020203" pitchFamily="34" charset="0"/>
                <a:cs typeface="Segoe UI" panose="020B0502040204020203" pitchFamily="34" charset="0"/>
              </a:rPr>
              <a:t>Application Object </a:t>
            </a:r>
            <a:r>
              <a:rPr lang="en-US" sz="2000" i="1" dirty="0">
                <a:latin typeface="Segoe UI" panose="020B0502040204020203" pitchFamily="34" charset="0"/>
                <a:cs typeface="Segoe UI" panose="020B0502040204020203" pitchFamily="34" charset="0"/>
              </a:rPr>
              <a:t>refers to the host application of Excel, and the entire Excel application is represented by </a:t>
            </a:r>
            <a:r>
              <a:rPr lang="en-US" sz="2000" i="1" dirty="0" smtClean="0">
                <a:latin typeface="Segoe UI" panose="020B0502040204020203" pitchFamily="34" charset="0"/>
                <a:cs typeface="Segoe UI" panose="020B0502040204020203" pitchFamily="34" charset="0"/>
              </a:rPr>
              <a:t>it.</a:t>
            </a:r>
          </a:p>
          <a:p>
            <a:pPr marL="262255" indent="-250190" algn="just">
              <a:lnSpc>
                <a:spcPct val="150000"/>
              </a:lnSpc>
              <a:spcBef>
                <a:spcPts val="120"/>
              </a:spcBef>
              <a:buFont typeface="Wingdings"/>
              <a:buChar char=""/>
              <a:tabLst>
                <a:tab pos="262890" algn="l"/>
              </a:tabLst>
            </a:pPr>
            <a:r>
              <a:rPr lang="en-US" sz="2000" i="1" dirty="0">
                <a:latin typeface="Segoe UI" panose="020B0502040204020203" pitchFamily="34" charset="0"/>
                <a:cs typeface="Segoe UI" panose="020B0502040204020203" pitchFamily="34" charset="0"/>
              </a:rPr>
              <a:t>The </a:t>
            </a:r>
            <a:r>
              <a:rPr lang="en-US" sz="2000" b="1" i="1" dirty="0">
                <a:latin typeface="Segoe UI" panose="020B0502040204020203" pitchFamily="34" charset="0"/>
                <a:cs typeface="Segoe UI" panose="020B0502040204020203" pitchFamily="34" charset="0"/>
              </a:rPr>
              <a:t>Workbook Object</a:t>
            </a:r>
            <a:r>
              <a:rPr lang="en-US" sz="2000" i="1" dirty="0">
                <a:latin typeface="Segoe UI" panose="020B0502040204020203" pitchFamily="34" charset="0"/>
                <a:cs typeface="Segoe UI" panose="020B0502040204020203" pitchFamily="34" charset="0"/>
              </a:rPr>
              <a:t>, appears next below the Application Object in Excel object hierarchy, and represents a single workbook within the Excel application. A workbook is also referred to as an Excel file. The Workbooks Collection Object includes all currently open Workbooks in Excel. </a:t>
            </a:r>
            <a:endParaRPr lang="en-US" sz="2000" i="1" dirty="0" smtClean="0">
              <a:latin typeface="Segoe UI" panose="020B0502040204020203" pitchFamily="34" charset="0"/>
              <a:cs typeface="Segoe UI" panose="020B0502040204020203" pitchFamily="34" charset="0"/>
            </a:endParaRPr>
          </a:p>
          <a:p>
            <a:pPr marL="262255" indent="-250190" algn="just">
              <a:lnSpc>
                <a:spcPct val="150000"/>
              </a:lnSpc>
              <a:spcBef>
                <a:spcPts val="120"/>
              </a:spcBef>
              <a:buFont typeface="Wingdings"/>
              <a:buChar char=""/>
              <a:tabLst>
                <a:tab pos="262890" algn="l"/>
              </a:tabLst>
            </a:pPr>
            <a:r>
              <a:rPr lang="en-US" sz="2000" i="1" dirty="0" smtClean="0">
                <a:latin typeface="Segoe UI" panose="020B0502040204020203" pitchFamily="34" charset="0"/>
                <a:cs typeface="Segoe UI" panose="020B0502040204020203" pitchFamily="34" charset="0"/>
              </a:rPr>
              <a:t>The </a:t>
            </a:r>
            <a:r>
              <a:rPr lang="en-US" sz="2000" b="1" i="1" dirty="0">
                <a:latin typeface="Segoe UI" panose="020B0502040204020203" pitchFamily="34" charset="0"/>
                <a:cs typeface="Segoe UI" panose="020B0502040204020203" pitchFamily="34" charset="0"/>
              </a:rPr>
              <a:t>Worksheet Object</a:t>
            </a:r>
            <a:r>
              <a:rPr lang="en-US" sz="2000" i="1" dirty="0">
                <a:latin typeface="Segoe UI" panose="020B0502040204020203" pitchFamily="34" charset="0"/>
                <a:cs typeface="Segoe UI" panose="020B0502040204020203" pitchFamily="34" charset="0"/>
              </a:rPr>
              <a:t>, appears next below the Workbook Object in Excel object hierarchy, and represents a single worksheet within the workbook. The Worksheets Collection Object includes all Worksheets in a workbook. </a:t>
            </a:r>
            <a:endParaRPr lang="en-US" sz="2000" i="1" dirty="0" smtClean="0">
              <a:latin typeface="Segoe UI" panose="020B0502040204020203" pitchFamily="34" charset="0"/>
              <a:cs typeface="Segoe UI" panose="020B0502040204020203" pitchFamily="34" charset="0"/>
            </a:endParaRPr>
          </a:p>
          <a:p>
            <a:pPr marL="262255" indent="-250190" algn="just">
              <a:lnSpc>
                <a:spcPct val="150000"/>
              </a:lnSpc>
              <a:spcBef>
                <a:spcPts val="120"/>
              </a:spcBef>
              <a:buFont typeface="Wingdings"/>
              <a:buChar char=""/>
              <a:tabLst>
                <a:tab pos="262890" algn="l"/>
              </a:tabLst>
            </a:pPr>
            <a:r>
              <a:rPr lang="en-US" sz="2000" i="1" dirty="0" smtClean="0">
                <a:latin typeface="Segoe UI" panose="020B0502040204020203" pitchFamily="34" charset="0"/>
                <a:cs typeface="Segoe UI" panose="020B0502040204020203" pitchFamily="34" charset="0"/>
              </a:rPr>
              <a:t>A </a:t>
            </a:r>
            <a:r>
              <a:rPr lang="en-US" sz="2000" b="1" i="1" dirty="0">
                <a:latin typeface="Segoe UI" panose="020B0502040204020203" pitchFamily="34" charset="0"/>
                <a:cs typeface="Segoe UI" panose="020B0502040204020203" pitchFamily="34" charset="0"/>
              </a:rPr>
              <a:t>Range Object </a:t>
            </a:r>
            <a:r>
              <a:rPr lang="en-US" sz="2000" i="1" dirty="0">
                <a:latin typeface="Segoe UI" panose="020B0502040204020203" pitchFamily="34" charset="0"/>
                <a:cs typeface="Segoe UI" panose="020B0502040204020203" pitchFamily="34" charset="0"/>
              </a:rPr>
              <a:t>refers to a cell or a range of cells. It can be a row, a column or a selection of cells comprising of one or more rectangular / contiguous blocks of </a:t>
            </a:r>
            <a:r>
              <a:rPr lang="en-US" sz="2000" i="1" dirty="0" smtClean="0">
                <a:latin typeface="Segoe UI" panose="020B0502040204020203" pitchFamily="34" charset="0"/>
                <a:cs typeface="Segoe UI" panose="020B0502040204020203" pitchFamily="34" charset="0"/>
              </a:rPr>
              <a:t>cells.</a:t>
            </a:r>
            <a:endParaRPr lang="en-IN" sz="2000" i="1" dirty="0" smtClean="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125182836"/>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US" sz="4400" b="1" i="1" dirty="0">
                <a:latin typeface="Segoe UI" panose="020B0502040204020203" pitchFamily="34" charset="0"/>
                <a:ea typeface="Segoe UI" panose="020B0502040204020203" pitchFamily="34" charset="0"/>
                <a:cs typeface="Segoe UI" panose="020B0502040204020203" pitchFamily="34" charset="0"/>
              </a:rPr>
              <a:t>Excel Object Model Hierarchy</a:t>
            </a: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838200" y="1422213"/>
            <a:ext cx="10149348" cy="1306239"/>
          </a:xfrm>
        </p:spPr>
        <p:txBody>
          <a:bodyPr>
            <a:normAutofit/>
          </a:bodyPr>
          <a:lstStyle/>
          <a:p>
            <a:pPr marL="12700">
              <a:lnSpc>
                <a:spcPct val="150000"/>
              </a:lnSpc>
              <a:spcBef>
                <a:spcPts val="100"/>
              </a:spcBef>
            </a:pPr>
            <a:r>
              <a:rPr lang="en-IN" sz="2000" dirty="0" smtClean="0">
                <a:solidFill>
                  <a:schemeClr val="tx1"/>
                </a:solidFill>
                <a:latin typeface="Segoe UI"/>
                <a:cs typeface="Segoe UI"/>
              </a:rPr>
              <a:t>The image below shows a comprehensive excel object model hierarchy(most used objects)</a:t>
            </a:r>
          </a:p>
          <a:p>
            <a:pPr marL="12700">
              <a:lnSpc>
                <a:spcPct val="150000"/>
              </a:lnSpc>
              <a:spcBef>
                <a:spcPts val="100"/>
              </a:spcBef>
            </a:pPr>
            <a:endParaRPr lang="en-IN" sz="2000" dirty="0" smtClean="0">
              <a:solidFill>
                <a:schemeClr val="tx1"/>
              </a:solidFill>
              <a:latin typeface="Segoe UI"/>
              <a:cs typeface="Segoe UI"/>
            </a:endParaRPr>
          </a:p>
          <a:p>
            <a:pPr marL="12700">
              <a:lnSpc>
                <a:spcPct val="150000"/>
              </a:lnSpc>
              <a:spcBef>
                <a:spcPts val="100"/>
              </a:spcBef>
            </a:pPr>
            <a:endParaRPr lang="en-IN" sz="2000" dirty="0" smtClean="0">
              <a:solidFill>
                <a:schemeClr val="tx1"/>
              </a:solidFill>
              <a:latin typeface="Segoe UI"/>
              <a:cs typeface="Segoe UI"/>
            </a:endParaRPr>
          </a:p>
          <a:p>
            <a:pPr marL="12700">
              <a:lnSpc>
                <a:spcPct val="150000"/>
              </a:lnSpc>
              <a:spcBef>
                <a:spcPts val="100"/>
              </a:spcBef>
            </a:pPr>
            <a:endParaRPr lang="en-IN" sz="2000" dirty="0">
              <a:solidFill>
                <a:schemeClr val="tx1"/>
              </a:solidFill>
              <a:latin typeface="Segoe UI"/>
              <a:cs typeface="Segoe UI"/>
            </a:endParaRPr>
          </a:p>
          <a:p>
            <a:pPr marL="355600" indent="-342900">
              <a:lnSpc>
                <a:spcPct val="100000"/>
              </a:lnSpc>
              <a:spcBef>
                <a:spcPts val="100"/>
              </a:spcBef>
              <a:buFont typeface="Wingdings" panose="05000000000000000000" pitchFamily="2" charset="2"/>
              <a:buChar char="Ø"/>
            </a:pPr>
            <a:endParaRPr lang="en-IN" sz="2000" b="1" dirty="0">
              <a:solidFill>
                <a:schemeClr val="tx1"/>
              </a:solidFill>
              <a:latin typeface="Segoe UI"/>
              <a:cs typeface="Segoe UI"/>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p:cNvPicPr>
            <a:picLocks noChangeAspect="1"/>
          </p:cNvPicPr>
          <p:nvPr/>
        </p:nvPicPr>
        <p:blipFill>
          <a:blip r:embed="rId2"/>
          <a:stretch>
            <a:fillRect/>
          </a:stretch>
        </p:blipFill>
        <p:spPr>
          <a:xfrm>
            <a:off x="1021001" y="2595717"/>
            <a:ext cx="10113688" cy="3259394"/>
          </a:xfrm>
          <a:prstGeom prst="rect">
            <a:avLst/>
          </a:prstGeom>
        </p:spPr>
      </p:pic>
    </p:spTree>
    <p:extLst>
      <p:ext uri="{BB962C8B-B14F-4D97-AF65-F5344CB8AC3E}">
        <p14:creationId xmlns:p14="http://schemas.microsoft.com/office/powerpoint/2010/main" val="235566796"/>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smtClean="0">
                <a:latin typeface="Segoe UI" pitchFamily="34" charset="0"/>
                <a:ea typeface="Segoe UI" panose="020B0502040204020203" pitchFamily="34" charset="0"/>
                <a:cs typeface="Segoe UI" pitchFamily="34" charset="0"/>
              </a:rPr>
              <a:t>How to call Objects in VBA?</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155575" y="1652647"/>
            <a:ext cx="6186231" cy="4985980"/>
          </a:xfrm>
          <a:prstGeom prst="rect">
            <a:avLst/>
          </a:prstGeom>
          <a:noFill/>
        </p:spPr>
        <p:txBody>
          <a:bodyPr wrap="square" rtlCol="0">
            <a:spAutoFit/>
          </a:bodyPr>
          <a:lstStyle/>
          <a:p>
            <a:pPr marL="457200" indent="-457200">
              <a:lnSpc>
                <a:spcPct val="150000"/>
              </a:lnSpc>
              <a:spcBef>
                <a:spcPts val="5"/>
              </a:spcBef>
              <a:buFont typeface="+mj-lt"/>
              <a:buAutoNum type="arabicPeriod"/>
            </a:pPr>
            <a:r>
              <a:rPr lang="en-US" sz="2000" i="1" dirty="0">
                <a:latin typeface="Segoe UI" panose="020B0502040204020203" pitchFamily="34" charset="0"/>
                <a:cs typeface="Segoe UI" panose="020B0502040204020203" pitchFamily="34" charset="0"/>
              </a:rPr>
              <a:t>Let’s say if you want to refer to a workbook the code you have written should be like this</a:t>
            </a:r>
            <a:r>
              <a:rPr lang="en-US" sz="2000" i="1" dirty="0" smtClean="0">
                <a:latin typeface="Segoe UI" panose="020B0502040204020203" pitchFamily="34" charset="0"/>
                <a:cs typeface="Segoe UI" panose="020B0502040204020203" pitchFamily="34" charset="0"/>
              </a:rPr>
              <a:t>:</a:t>
            </a:r>
          </a:p>
          <a:p>
            <a:pPr marL="457200" indent="-457200">
              <a:lnSpc>
                <a:spcPct val="150000"/>
              </a:lnSpc>
              <a:spcBef>
                <a:spcPts val="5"/>
              </a:spcBef>
              <a:buFont typeface="+mj-lt"/>
              <a:buAutoNum type="arabicPeriod"/>
            </a:pPr>
            <a:r>
              <a:rPr lang="en-US" sz="2000" i="1" dirty="0">
                <a:latin typeface="Segoe UI" panose="020B0502040204020203" pitchFamily="34" charset="0"/>
                <a:cs typeface="Segoe UI" panose="020B0502040204020203" pitchFamily="34" charset="0"/>
              </a:rPr>
              <a:t>What you have written is, you refer to the Excel application first and you have used “Workbooks” which is further a part of the Application object</a:t>
            </a:r>
            <a:r>
              <a:rPr lang="en-US" sz="2000" i="1" dirty="0" smtClean="0">
                <a:latin typeface="Segoe UI" panose="020B0502040204020203" pitchFamily="34" charset="0"/>
                <a:cs typeface="Segoe UI" panose="020B0502040204020203" pitchFamily="34" charset="0"/>
              </a:rPr>
              <a:t>.</a:t>
            </a:r>
          </a:p>
          <a:p>
            <a:pPr marL="457200" indent="-457200">
              <a:lnSpc>
                <a:spcPct val="150000"/>
              </a:lnSpc>
              <a:spcBef>
                <a:spcPts val="5"/>
              </a:spcBef>
              <a:buFont typeface="+mj-lt"/>
              <a:buAutoNum type="arabicPeriod"/>
            </a:pPr>
            <a:r>
              <a:rPr lang="en-US" sz="2000" i="1" dirty="0">
                <a:latin typeface="Segoe UI" panose="020B0502040204020203" pitchFamily="34" charset="0"/>
                <a:cs typeface="Segoe UI" panose="020B0502040204020203" pitchFamily="34" charset="0"/>
              </a:rPr>
              <a:t>Let’s go a bit further. Let’s refer to a specific cell in the worksheet “Sheet1” and the code for this would be</a:t>
            </a:r>
            <a:r>
              <a:rPr lang="en-US" sz="2000" i="1" dirty="0" smtClean="0">
                <a:latin typeface="Segoe UI" panose="020B0502040204020203" pitchFamily="34" charset="0"/>
                <a:cs typeface="Segoe UI" panose="020B0502040204020203" pitchFamily="34" charset="0"/>
              </a:rPr>
              <a:t>:</a:t>
            </a:r>
          </a:p>
          <a:p>
            <a:pPr>
              <a:lnSpc>
                <a:spcPct val="150000"/>
              </a:lnSpc>
              <a:spcBef>
                <a:spcPts val="5"/>
              </a:spcBef>
            </a:pPr>
            <a:endParaRPr lang="en-US" sz="2000" i="1" dirty="0" smtClean="0">
              <a:latin typeface="Segoe UI" panose="020B0502040204020203" pitchFamily="34" charset="0"/>
              <a:cs typeface="Segoe UI" panose="020B0502040204020203" pitchFamily="34" charset="0"/>
            </a:endParaRPr>
          </a:p>
          <a:p>
            <a:pPr>
              <a:lnSpc>
                <a:spcPct val="150000"/>
              </a:lnSpc>
              <a:spcBef>
                <a:spcPts val="5"/>
              </a:spcBef>
            </a:pPr>
            <a:r>
              <a:rPr lang="en-US" sz="1600" b="1" i="1" dirty="0" smtClean="0">
                <a:latin typeface="Segoe UI" panose="020B0502040204020203" pitchFamily="34" charset="0"/>
                <a:cs typeface="Segoe UI" panose="020B0502040204020203" pitchFamily="34" charset="0"/>
              </a:rPr>
              <a:t>Note</a:t>
            </a:r>
            <a:r>
              <a:rPr lang="en-US" sz="1600" i="1" dirty="0" smtClean="0">
                <a:latin typeface="Segoe UI" panose="020B0502040204020203" pitchFamily="34" charset="0"/>
                <a:cs typeface="Segoe UI" panose="020B0502040204020203" pitchFamily="34" charset="0"/>
              </a:rPr>
              <a:t>: </a:t>
            </a:r>
            <a:r>
              <a:rPr lang="en-US" sz="1600" i="1" dirty="0">
                <a:latin typeface="Segoe UI" panose="020B0502040204020203" pitchFamily="34" charset="0"/>
                <a:cs typeface="Segoe UI" panose="020B0502040204020203" pitchFamily="34" charset="0"/>
              </a:rPr>
              <a:t>Using the Application object is </a:t>
            </a:r>
            <a:r>
              <a:rPr lang="en-US" sz="1600" i="1" dirty="0" smtClean="0">
                <a:latin typeface="Segoe UI" panose="020B0502040204020203" pitchFamily="34" charset="0"/>
                <a:cs typeface="Segoe UI" panose="020B0502040204020203" pitchFamily="34" charset="0"/>
              </a:rPr>
              <a:t>optional</a:t>
            </a:r>
            <a:r>
              <a:rPr lang="en-US" sz="1600" i="1" dirty="0">
                <a:latin typeface="Segoe UI" panose="020B0502040204020203" pitchFamily="34" charset="0"/>
                <a:cs typeface="Segoe UI" panose="020B0502040204020203" pitchFamily="34" charset="0"/>
              </a:rPr>
              <a:t>.</a:t>
            </a:r>
            <a:r>
              <a:rPr lang="en-US" sz="1600" i="1" dirty="0" smtClean="0">
                <a:latin typeface="Segoe UI" panose="020B0502040204020203" pitchFamily="34" charset="0"/>
                <a:cs typeface="Segoe UI" panose="020B0502040204020203" pitchFamily="34" charset="0"/>
              </a:rPr>
              <a:t> You can also omit objects if you are already working in them.</a:t>
            </a:r>
            <a:endParaRPr lang="en-US" sz="1600" i="1" dirty="0">
              <a:latin typeface="Segoe UI" panose="020B0502040204020203" pitchFamily="34" charset="0"/>
              <a:cs typeface="Segoe UI" panose="020B0502040204020203" pitchFamily="34" charset="0"/>
            </a:endParaRPr>
          </a:p>
        </p:txBody>
      </p:sp>
      <p:pic>
        <p:nvPicPr>
          <p:cNvPr id="2050" name="Picture 2" descr="https://cdn-amgoo.nitrocdn.com/qJvQlgGQEOwNXyhUqNwiAWOQgCDvoMdJ/assets/static/optimized/rev-af2f333/wp-content/uploads/2020/12/3-code-refering-to-the-workboo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2883" y="1563182"/>
            <a:ext cx="4280918" cy="214615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6150077" y="3836384"/>
            <a:ext cx="5707625" cy="2526583"/>
          </a:xfrm>
          <a:prstGeom prst="rect">
            <a:avLst/>
          </a:prstGeom>
        </p:spPr>
      </p:pic>
    </p:spTree>
    <p:extLst>
      <p:ext uri="{BB962C8B-B14F-4D97-AF65-F5344CB8AC3E}">
        <p14:creationId xmlns:p14="http://schemas.microsoft.com/office/powerpoint/2010/main" val="1846006100"/>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How to call Objects in VBA?</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460375" y="1482036"/>
            <a:ext cx="11131857" cy="5221942"/>
          </a:xfrm>
          <a:prstGeom prst="rect">
            <a:avLst/>
          </a:prstGeom>
          <a:noFill/>
        </p:spPr>
        <p:txBody>
          <a:bodyPr wrap="square" rtlCol="0">
            <a:spAutoFit/>
          </a:bodyPr>
          <a:lstStyle/>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If the range has a name, we can refer to the range by its name (also in quotes</a:t>
            </a:r>
            <a:r>
              <a:rPr lang="en-US" sz="2000" i="1" dirty="0" smtClean="0">
                <a:latin typeface="Segoe UI" panose="020B0502040204020203" pitchFamily="34" charset="0"/>
                <a:cs typeface="Segoe UI" panose="020B0502040204020203" pitchFamily="34" charset="0"/>
              </a:rPr>
              <a:t>): </a:t>
            </a:r>
            <a:r>
              <a:rPr lang="en-US" sz="2000" b="1" i="1" dirty="0" smtClean="0">
                <a:latin typeface="Segoe UI" panose="020B0502040204020203" pitchFamily="34" charset="0"/>
                <a:cs typeface="Segoe UI" panose="020B0502040204020203" pitchFamily="34" charset="0"/>
              </a:rPr>
              <a:t>Range</a:t>
            </a:r>
            <a:r>
              <a:rPr lang="en-US" sz="2000" b="1" i="1" dirty="0">
                <a:latin typeface="Segoe UI" panose="020B0502040204020203" pitchFamily="34" charset="0"/>
                <a:cs typeface="Segoe UI" panose="020B0502040204020203" pitchFamily="34" charset="0"/>
              </a:rPr>
              <a:t>("</a:t>
            </a:r>
            <a:r>
              <a:rPr lang="en-US" sz="2000" b="1" i="1" dirty="0" err="1" smtClean="0">
                <a:latin typeface="Segoe UI" panose="020B0502040204020203" pitchFamily="34" charset="0"/>
                <a:cs typeface="Segoe UI" panose="020B0502040204020203" pitchFamily="34" charset="0"/>
              </a:rPr>
              <a:t>PriceList</a:t>
            </a:r>
            <a:r>
              <a:rPr lang="en-US" sz="2000" b="1" i="1"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Unless we tell Excel otherwise by qualifying the range reference, it assumes that we’re referring to a range on the active worksheet. </a:t>
            </a:r>
          </a:p>
          <a:p>
            <a:pPr marL="355600" indent="-342900">
              <a:lnSpc>
                <a:spcPct val="100000"/>
              </a:lnSpc>
              <a:spcBef>
                <a:spcPts val="162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If anything other than a worksheet is active (such as a chart sheet), the range reference fails, and the macro displays an error message and halts.</a:t>
            </a:r>
          </a:p>
          <a:p>
            <a:pPr marL="355600" indent="-342900">
              <a:lnSpc>
                <a:spcPct val="100000"/>
              </a:lnSpc>
              <a:spcBef>
                <a:spcPts val="1620"/>
              </a:spcBef>
              <a:buFont typeface="Wingdings" panose="05000000000000000000" pitchFamily="2" charset="2"/>
              <a:buChar char="Ø"/>
            </a:pPr>
            <a:r>
              <a:rPr lang="en-US" sz="2000" b="1" i="1" dirty="0">
                <a:latin typeface="Segoe UI" panose="020B0502040204020203" pitchFamily="34" charset="0"/>
                <a:cs typeface="Segoe UI" panose="020B0502040204020203" pitchFamily="34" charset="0"/>
              </a:rPr>
              <a:t>Worksheets("Sheet1").Range("A1:C5") </a:t>
            </a:r>
            <a:r>
              <a:rPr lang="en-US" sz="2000" i="1" dirty="0">
                <a:latin typeface="Segoe UI" panose="020B0502040204020203" pitchFamily="34" charset="0"/>
                <a:cs typeface="Segoe UI" panose="020B0502040204020203" pitchFamily="34" charset="0"/>
              </a:rPr>
              <a:t> - Another sheet</a:t>
            </a:r>
          </a:p>
          <a:p>
            <a:pPr marL="355600" indent="-342900">
              <a:lnSpc>
                <a:spcPct val="100000"/>
              </a:lnSpc>
              <a:spcBef>
                <a:spcPts val="1620"/>
              </a:spcBef>
              <a:buFont typeface="Wingdings" panose="05000000000000000000" pitchFamily="2" charset="2"/>
              <a:buChar char="Ø"/>
            </a:pPr>
            <a:r>
              <a:rPr lang="en-US" sz="2000" b="1" i="1" dirty="0">
                <a:latin typeface="Segoe UI" panose="020B0502040204020203" pitchFamily="34" charset="0"/>
                <a:cs typeface="Segoe UI" panose="020B0502040204020203" pitchFamily="34" charset="0"/>
              </a:rPr>
              <a:t>Workbooks("Budget.xlsx").Worksheets("Sheet1").Range("A1:C5") </a:t>
            </a:r>
            <a:r>
              <a:rPr lang="en-US" sz="2000" i="1" dirty="0">
                <a:latin typeface="Segoe UI" panose="020B0502040204020203" pitchFamily="34" charset="0"/>
                <a:cs typeface="Segoe UI" panose="020B0502040204020203" pitchFamily="34" charset="0"/>
              </a:rPr>
              <a:t>– Sheet on another workbook</a:t>
            </a:r>
          </a:p>
          <a:p>
            <a:pPr marL="355600" indent="-342900">
              <a:lnSpc>
                <a:spcPct val="100000"/>
              </a:lnSpc>
              <a:spcBef>
                <a:spcPts val="1620"/>
              </a:spcBef>
              <a:buFont typeface="Wingdings" panose="05000000000000000000" pitchFamily="2" charset="2"/>
              <a:buChar char="Ø"/>
            </a:pPr>
            <a:r>
              <a:rPr lang="en-US" sz="2000" b="1" i="1" dirty="0">
                <a:latin typeface="Segoe UI" panose="020B0502040204020203" pitchFamily="34" charset="0"/>
                <a:cs typeface="Segoe UI" panose="020B0502040204020203" pitchFamily="34" charset="0"/>
              </a:rPr>
              <a:t>Range("3:3") </a:t>
            </a:r>
            <a:r>
              <a:rPr lang="en-US" sz="2000" i="1" dirty="0">
                <a:latin typeface="Segoe UI" panose="020B0502040204020203" pitchFamily="34" charset="0"/>
                <a:cs typeface="Segoe UI" panose="020B0502040204020203" pitchFamily="34" charset="0"/>
              </a:rPr>
              <a:t>– Entire row</a:t>
            </a:r>
          </a:p>
          <a:p>
            <a:pPr marL="355600" indent="-342900">
              <a:lnSpc>
                <a:spcPct val="100000"/>
              </a:lnSpc>
              <a:spcBef>
                <a:spcPts val="1620"/>
              </a:spcBef>
              <a:buFont typeface="Wingdings" panose="05000000000000000000" pitchFamily="2" charset="2"/>
              <a:buChar char="Ø"/>
            </a:pPr>
            <a:r>
              <a:rPr lang="en-US" sz="2000" b="1" i="1" dirty="0">
                <a:latin typeface="Segoe UI" panose="020B0502040204020203" pitchFamily="34" charset="0"/>
                <a:cs typeface="Segoe UI" panose="020B0502040204020203" pitchFamily="34" charset="0"/>
              </a:rPr>
              <a:t>Range("D:D") </a:t>
            </a:r>
            <a:r>
              <a:rPr lang="en-US" sz="2000" i="1" dirty="0">
                <a:latin typeface="Segoe UI" panose="020B0502040204020203" pitchFamily="34" charset="0"/>
                <a:cs typeface="Segoe UI" panose="020B0502040204020203" pitchFamily="34" charset="0"/>
              </a:rPr>
              <a:t>– Entire column</a:t>
            </a:r>
          </a:p>
          <a:p>
            <a:pPr marL="355600" indent="-342900">
              <a:lnSpc>
                <a:spcPct val="100000"/>
              </a:lnSpc>
              <a:spcBef>
                <a:spcPts val="1620"/>
              </a:spcBef>
              <a:buFont typeface="Wingdings" panose="05000000000000000000" pitchFamily="2" charset="2"/>
              <a:buChar char="Ø"/>
            </a:pPr>
            <a:r>
              <a:rPr lang="en-US" sz="2000" b="1" i="1" dirty="0">
                <a:latin typeface="Segoe UI" panose="020B0502040204020203" pitchFamily="34" charset="0"/>
                <a:cs typeface="Segoe UI" panose="020B0502040204020203" pitchFamily="34" charset="0"/>
              </a:rPr>
              <a:t>Range("A1:B8,D9:G16")</a:t>
            </a:r>
            <a:r>
              <a:rPr lang="en-US" sz="2000" i="1" dirty="0">
                <a:latin typeface="Segoe UI" panose="020B0502040204020203" pitchFamily="34" charset="0"/>
                <a:cs typeface="Segoe UI" panose="020B0502040204020203" pitchFamily="34" charset="0"/>
              </a:rPr>
              <a:t> – </a:t>
            </a:r>
            <a:r>
              <a:rPr lang="en-US" sz="2000" i="1" dirty="0" smtClean="0">
                <a:latin typeface="Segoe UI" panose="020B0502040204020203" pitchFamily="34" charset="0"/>
                <a:cs typeface="Segoe UI" panose="020B0502040204020203" pitchFamily="34" charset="0"/>
              </a:rPr>
              <a:t>Non-contiguous</a:t>
            </a:r>
            <a:endParaRPr lang="en-US" sz="20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46107715"/>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5251" y="681038"/>
            <a:ext cx="9178904" cy="678449"/>
          </a:xfrm>
          <a:solidFill>
            <a:srgbClr val="FCD3C2"/>
          </a:solidFill>
        </p:spPr>
        <p:txBody>
          <a:bodyPr>
            <a:normAutofit fontScale="90000"/>
          </a:bodyPr>
          <a:lstStyle/>
          <a:p>
            <a:r>
              <a:rPr lang="en-GB" sz="4400" b="1" i="1" dirty="0" smtClean="0">
                <a:latin typeface="Segoe UI" pitchFamily="34" charset="0"/>
                <a:ea typeface="Segoe UI" panose="020B0502040204020203" pitchFamily="34" charset="0"/>
                <a:cs typeface="Segoe UI" pitchFamily="34" charset="0"/>
              </a:rPr>
              <a:t>Objects</a:t>
            </a:r>
            <a:r>
              <a:rPr lang="en-GB" sz="4400" b="1" i="1" dirty="0">
                <a:latin typeface="Segoe UI" pitchFamily="34" charset="0"/>
                <a:ea typeface="Segoe UI" panose="020B0502040204020203" pitchFamily="34" charset="0"/>
                <a:cs typeface="Segoe UI" pitchFamily="34" charset="0"/>
              </a:rPr>
              <a:t>, Properties </a:t>
            </a:r>
            <a:r>
              <a:rPr lang="en-GB" sz="4400" b="1" i="1" dirty="0" smtClean="0">
                <a:latin typeface="Segoe UI" pitchFamily="34" charset="0"/>
                <a:ea typeface="Segoe UI" panose="020B0502040204020203" pitchFamily="34" charset="0"/>
                <a:cs typeface="Segoe UI" pitchFamily="34" charset="0"/>
              </a:rPr>
              <a:t>&amp; Methods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36DF11CA-613B-469B-9206-DBED59F4D80D}"/>
              </a:ext>
            </a:extLst>
          </p:cNvPr>
          <p:cNvSpPr txBox="1"/>
          <p:nvPr/>
        </p:nvSpPr>
        <p:spPr>
          <a:xfrm>
            <a:off x="773800" y="1682145"/>
            <a:ext cx="10267334" cy="4637167"/>
          </a:xfrm>
          <a:prstGeom prst="rect">
            <a:avLst/>
          </a:prstGeom>
          <a:noFill/>
        </p:spPr>
        <p:txBody>
          <a:bodyPr wrap="square" rtlCol="0">
            <a:spAutoFit/>
          </a:bodyPr>
          <a:lstStyle/>
          <a:p>
            <a:pPr marL="469900" indent="-457200">
              <a:lnSpc>
                <a:spcPct val="100000"/>
              </a:lnSpc>
              <a:spcBef>
                <a:spcPts val="1620"/>
              </a:spcBef>
              <a:buFont typeface="+mj-lt"/>
              <a:buAutoNum type="arabicPeriod"/>
            </a:pPr>
            <a:r>
              <a:rPr lang="en-US" sz="2200" i="1" spc="10" dirty="0">
                <a:latin typeface="Segoe UI" panose="020B0502040204020203" pitchFamily="34" charset="0"/>
                <a:cs typeface="Segoe UI" panose="020B0502040204020203" pitchFamily="34" charset="0"/>
              </a:rPr>
              <a:t>An object is a thing which contains data and has properties and methods</a:t>
            </a:r>
            <a:r>
              <a:rPr lang="en-US" sz="2200" i="1" spc="10" dirty="0" smtClean="0">
                <a:latin typeface="Segoe UI" panose="020B0502040204020203" pitchFamily="34" charset="0"/>
                <a:cs typeface="Segoe UI" panose="020B0502040204020203" pitchFamily="34" charset="0"/>
              </a:rPr>
              <a:t>.</a:t>
            </a:r>
          </a:p>
          <a:p>
            <a:pPr marL="469900" indent="-457200">
              <a:lnSpc>
                <a:spcPct val="100000"/>
              </a:lnSpc>
              <a:spcBef>
                <a:spcPts val="1620"/>
              </a:spcBef>
              <a:buFont typeface="+mj-lt"/>
              <a:buAutoNum type="arabicPeriod"/>
            </a:pPr>
            <a:r>
              <a:rPr lang="en-US" sz="2200" i="1" spc="10" dirty="0">
                <a:latin typeface="Segoe UI" panose="020B0502040204020203" pitchFamily="34" charset="0"/>
                <a:cs typeface="Segoe UI" panose="020B0502040204020203" pitchFamily="34" charset="0"/>
              </a:rPr>
              <a:t>Properties are the characteristics or attributes that describe the object (like name, color, size) or define an object's </a:t>
            </a:r>
            <a:r>
              <a:rPr lang="en-US" sz="2200" i="1" spc="10" dirty="0" err="1" smtClean="0">
                <a:latin typeface="Segoe UI" panose="020B0502040204020203" pitchFamily="34" charset="0"/>
                <a:cs typeface="Segoe UI" panose="020B0502040204020203" pitchFamily="34" charset="0"/>
              </a:rPr>
              <a:t>behaviour</a:t>
            </a:r>
            <a:r>
              <a:rPr lang="en-US" sz="2200" i="1" spc="10" dirty="0" smtClean="0">
                <a:latin typeface="Segoe UI" panose="020B0502040204020203" pitchFamily="34" charset="0"/>
                <a:cs typeface="Segoe UI" panose="020B0502040204020203" pitchFamily="34" charset="0"/>
              </a:rPr>
              <a:t>. </a:t>
            </a:r>
            <a:r>
              <a:rPr lang="en-US" sz="2200" i="1" spc="10" dirty="0">
                <a:latin typeface="Segoe UI" panose="020B0502040204020203" pitchFamily="34" charset="0"/>
                <a:cs typeface="Segoe UI" panose="020B0502040204020203" pitchFamily="34" charset="0"/>
              </a:rPr>
              <a:t>An object's data or information can be accessed with properties (viz. Value property, Name property</a:t>
            </a:r>
            <a:r>
              <a:rPr lang="en-US" sz="2200" i="1" spc="10" dirty="0" smtClean="0">
                <a:latin typeface="Segoe UI" panose="020B0502040204020203" pitchFamily="34" charset="0"/>
                <a:cs typeface="Segoe UI" panose="020B0502040204020203" pitchFamily="34" charset="0"/>
              </a:rPr>
              <a:t>).</a:t>
            </a:r>
          </a:p>
          <a:p>
            <a:pPr marL="469900" indent="-457200">
              <a:lnSpc>
                <a:spcPct val="100000"/>
              </a:lnSpc>
              <a:spcBef>
                <a:spcPts val="1620"/>
              </a:spcBef>
              <a:buFont typeface="+mj-lt"/>
              <a:buAutoNum type="arabicPeriod"/>
            </a:pPr>
            <a:r>
              <a:rPr lang="en-US" sz="2200" i="1" spc="10" dirty="0">
                <a:latin typeface="Segoe UI" panose="020B0502040204020203" pitchFamily="34" charset="0"/>
                <a:cs typeface="Segoe UI" panose="020B0502040204020203" pitchFamily="34" charset="0"/>
              </a:rPr>
              <a:t>A Method is an action performed by an object. Calling a Method will execute a </a:t>
            </a:r>
            <a:r>
              <a:rPr lang="en-US" sz="2200" i="1" spc="10" dirty="0" smtClean="0">
                <a:latin typeface="Segoe UI" panose="020B0502040204020203" pitchFamily="34" charset="0"/>
                <a:cs typeface="Segoe UI" panose="020B0502040204020203" pitchFamily="34" charset="0"/>
              </a:rPr>
              <a:t>VBA </a:t>
            </a:r>
            <a:r>
              <a:rPr lang="en-US" sz="2200" i="1" spc="10" dirty="0">
                <a:latin typeface="Segoe UI" panose="020B0502040204020203" pitchFamily="34" charset="0"/>
                <a:cs typeface="Segoe UI" panose="020B0502040204020203" pitchFamily="34" charset="0"/>
              </a:rPr>
              <a:t>code which will cause the object to perform an action</a:t>
            </a:r>
            <a:r>
              <a:rPr lang="en-US" sz="2200" i="1" spc="10" dirty="0" smtClean="0">
                <a:latin typeface="Segoe UI" panose="020B0502040204020203" pitchFamily="34" charset="0"/>
                <a:cs typeface="Segoe UI" panose="020B0502040204020203" pitchFamily="34" charset="0"/>
              </a:rPr>
              <a:t>.</a:t>
            </a:r>
          </a:p>
          <a:p>
            <a:pPr marL="469900" indent="-457200">
              <a:lnSpc>
                <a:spcPct val="100000"/>
              </a:lnSpc>
              <a:spcBef>
                <a:spcPts val="1620"/>
              </a:spcBef>
              <a:buFont typeface="+mj-lt"/>
              <a:buAutoNum type="arabicPeriod"/>
            </a:pPr>
            <a:r>
              <a:rPr lang="en-US" sz="2200" i="1" spc="10" dirty="0">
                <a:latin typeface="Segoe UI" panose="020B0502040204020203" pitchFamily="34" charset="0"/>
                <a:cs typeface="Segoe UI" panose="020B0502040204020203" pitchFamily="34" charset="0"/>
              </a:rPr>
              <a:t>You can associate objects with nouns, properties with adjectives and methods with verbs. </a:t>
            </a:r>
            <a:endParaRPr lang="en-US" sz="2200" i="1" spc="10" dirty="0" smtClean="0">
              <a:latin typeface="Segoe UI" panose="020B0502040204020203" pitchFamily="34" charset="0"/>
              <a:cs typeface="Segoe UI" panose="020B0502040204020203" pitchFamily="34" charset="0"/>
            </a:endParaRPr>
          </a:p>
          <a:p>
            <a:pPr marL="469900" indent="-457200">
              <a:lnSpc>
                <a:spcPct val="100000"/>
              </a:lnSpc>
              <a:spcBef>
                <a:spcPts val="1620"/>
              </a:spcBef>
              <a:buFont typeface="+mj-lt"/>
              <a:buAutoNum type="arabicPeriod"/>
            </a:pPr>
            <a:r>
              <a:rPr lang="en-US" sz="2200" i="1" spc="10" dirty="0">
                <a:latin typeface="Segoe UI" panose="020B0502040204020203" pitchFamily="34" charset="0"/>
                <a:cs typeface="Segoe UI" panose="020B0502040204020203" pitchFamily="34" charset="0"/>
              </a:rPr>
              <a:t>A Range object has "Value" as one of its properties and "Select" as one of its methods.</a:t>
            </a:r>
            <a:endParaRPr lang="en-IN" sz="2200" i="1" spc="10" dirty="0" smtClean="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342513803"/>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Objects, Properties &amp; Methods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1477DEC-E898-4138-8CB3-F6AC63E157FF}"/>
              </a:ext>
            </a:extLst>
          </p:cNvPr>
          <p:cNvSpPr txBox="1"/>
          <p:nvPr/>
        </p:nvSpPr>
        <p:spPr>
          <a:xfrm>
            <a:off x="794201" y="1466536"/>
            <a:ext cx="4972418" cy="3511859"/>
          </a:xfrm>
          <a:prstGeom prst="rect">
            <a:avLst/>
          </a:prstGeom>
          <a:noFill/>
        </p:spPr>
        <p:txBody>
          <a:bodyPr wrap="square" rtlCol="0">
            <a:spAutoFit/>
          </a:bodyPr>
          <a:lstStyle/>
          <a:p>
            <a:pPr marL="354965" marR="7620" indent="-342900">
              <a:lnSpc>
                <a:spcPct val="101499"/>
              </a:lnSpc>
              <a:buFont typeface="Wingdings" panose="05000000000000000000" pitchFamily="2" charset="2"/>
              <a:buChar char="Ø"/>
              <a:tabLst>
                <a:tab pos="314325" algn="l"/>
                <a:tab pos="314960" algn="l"/>
              </a:tabLst>
            </a:pPr>
            <a:r>
              <a:rPr lang="en-US" sz="2200" i="1" dirty="0">
                <a:latin typeface="Segoe UI" panose="020B0502040204020203" pitchFamily="34" charset="0"/>
                <a:cs typeface="Segoe UI" panose="020B0502040204020203" pitchFamily="34" charset="0"/>
              </a:rPr>
              <a:t>A Property is an attribute of an object, e.g. the </a:t>
            </a:r>
            <a:r>
              <a:rPr lang="en-US" sz="2200" i="1" dirty="0" err="1">
                <a:latin typeface="Segoe UI" panose="020B0502040204020203" pitchFamily="34" charset="0"/>
                <a:cs typeface="Segoe UI" panose="020B0502040204020203" pitchFamily="34" charset="0"/>
              </a:rPr>
              <a:t>colour</a:t>
            </a:r>
            <a:r>
              <a:rPr lang="en-US" sz="2200" i="1" dirty="0">
                <a:latin typeface="Segoe UI" panose="020B0502040204020203" pitchFamily="34" charset="0"/>
                <a:cs typeface="Segoe UI" panose="020B0502040204020203" pitchFamily="34" charset="0"/>
              </a:rPr>
              <a:t> of a car, the name of a worksheet.</a:t>
            </a:r>
          </a:p>
          <a:p>
            <a:pPr marL="12065" marR="7620">
              <a:lnSpc>
                <a:spcPct val="101499"/>
              </a:lnSpc>
              <a:tabLst>
                <a:tab pos="314325" algn="l"/>
                <a:tab pos="314960" algn="l"/>
              </a:tabLst>
            </a:pPr>
            <a:r>
              <a:rPr lang="en-US" sz="2200" i="1" dirty="0" smtClean="0">
                <a:latin typeface="Segoe UI" panose="020B0502040204020203" pitchFamily="34" charset="0"/>
                <a:cs typeface="Segoe UI" panose="020B0502040204020203" pitchFamily="34" charset="0"/>
              </a:rPr>
              <a:t>    </a:t>
            </a:r>
            <a:r>
              <a:rPr lang="en-US" sz="2200" b="1" i="1" dirty="0" err="1" smtClean="0">
                <a:latin typeface="Segoe UI" panose="020B0502040204020203" pitchFamily="34" charset="0"/>
                <a:cs typeface="Segoe UI" panose="020B0502040204020203" pitchFamily="34" charset="0"/>
              </a:rPr>
              <a:t>Object.Property</a:t>
            </a:r>
            <a:r>
              <a:rPr lang="en-US" sz="2200" b="1" i="1" dirty="0" smtClean="0">
                <a:latin typeface="Segoe UI" panose="020B0502040204020203" pitchFamily="34" charset="0"/>
                <a:cs typeface="Segoe UI" panose="020B0502040204020203" pitchFamily="34" charset="0"/>
              </a:rPr>
              <a:t> </a:t>
            </a:r>
            <a:r>
              <a:rPr lang="en-US" sz="2200" b="1" i="1" dirty="0">
                <a:latin typeface="Segoe UI" panose="020B0502040204020203" pitchFamily="34" charset="0"/>
                <a:cs typeface="Segoe UI" panose="020B0502040204020203" pitchFamily="34" charset="0"/>
              </a:rPr>
              <a:t>= </a:t>
            </a:r>
            <a:r>
              <a:rPr lang="en-US" sz="2200" b="1" i="1" dirty="0" smtClean="0">
                <a:latin typeface="Segoe UI" panose="020B0502040204020203" pitchFamily="34" charset="0"/>
                <a:cs typeface="Segoe UI" panose="020B0502040204020203" pitchFamily="34" charset="0"/>
              </a:rPr>
              <a:t>Value</a:t>
            </a:r>
          </a:p>
          <a:p>
            <a:pPr marL="354965" marR="7620" indent="-342900">
              <a:lnSpc>
                <a:spcPct val="101499"/>
              </a:lnSpc>
              <a:buFont typeface="Wingdings" panose="05000000000000000000" pitchFamily="2" charset="2"/>
              <a:buChar char="Ø"/>
              <a:tabLst>
                <a:tab pos="314325" algn="l"/>
                <a:tab pos="314960" algn="l"/>
              </a:tabLst>
            </a:pPr>
            <a:r>
              <a:rPr lang="en-US" sz="2200" i="1" dirty="0">
                <a:latin typeface="Segoe UI" panose="020B0502040204020203" pitchFamily="34" charset="0"/>
                <a:cs typeface="Segoe UI" panose="020B0502040204020203" pitchFamily="34" charset="0"/>
              </a:rPr>
              <a:t>A Method is an activity that an object can be told to do, e.g. accelerate the car, select a cell,</a:t>
            </a:r>
          </a:p>
          <a:p>
            <a:pPr marL="12065" marR="7620">
              <a:lnSpc>
                <a:spcPct val="101499"/>
              </a:lnSpc>
              <a:tabLst>
                <a:tab pos="314325" algn="l"/>
                <a:tab pos="314960" algn="l"/>
              </a:tabLst>
            </a:pPr>
            <a:r>
              <a:rPr lang="en-US" sz="2200" i="1" dirty="0" smtClean="0">
                <a:latin typeface="Segoe UI" panose="020B0502040204020203" pitchFamily="34" charset="0"/>
                <a:cs typeface="Segoe UI" panose="020B0502040204020203" pitchFamily="34" charset="0"/>
              </a:rPr>
              <a:t>	insert </a:t>
            </a:r>
            <a:r>
              <a:rPr lang="en-US" sz="2200" i="1" dirty="0">
                <a:latin typeface="Segoe UI" panose="020B0502040204020203" pitchFamily="34" charset="0"/>
                <a:cs typeface="Segoe UI" panose="020B0502040204020203" pitchFamily="34" charset="0"/>
              </a:rPr>
              <a:t>a worksheet, delete a </a:t>
            </a:r>
            <a:r>
              <a:rPr lang="en-US" sz="2200" i="1" dirty="0" smtClean="0">
                <a:latin typeface="Segoe UI" panose="020B0502040204020203" pitchFamily="34" charset="0"/>
                <a:cs typeface="Segoe UI" panose="020B0502040204020203" pitchFamily="34" charset="0"/>
              </a:rPr>
              <a:t>	worksheet</a:t>
            </a:r>
            <a:r>
              <a:rPr lang="en-US" sz="2200" i="1" dirty="0">
                <a:latin typeface="Segoe UI" panose="020B0502040204020203" pitchFamily="34" charset="0"/>
                <a:cs typeface="Segoe UI" panose="020B0502040204020203" pitchFamily="34" charset="0"/>
              </a:rPr>
              <a:t>.</a:t>
            </a:r>
          </a:p>
          <a:p>
            <a:pPr marL="12065" marR="7620">
              <a:lnSpc>
                <a:spcPct val="101499"/>
              </a:lnSpc>
              <a:tabLst>
                <a:tab pos="314325" algn="l"/>
                <a:tab pos="314960" algn="l"/>
              </a:tabLst>
            </a:pPr>
            <a:r>
              <a:rPr lang="en-US" sz="2200" i="1" dirty="0" smtClean="0">
                <a:latin typeface="Segoe UI" panose="020B0502040204020203" pitchFamily="34" charset="0"/>
                <a:cs typeface="Segoe UI" panose="020B0502040204020203" pitchFamily="34" charset="0"/>
              </a:rPr>
              <a:t>	</a:t>
            </a:r>
            <a:r>
              <a:rPr lang="en-US" sz="2200" b="1" i="1" dirty="0" err="1" smtClean="0">
                <a:latin typeface="Segoe UI" panose="020B0502040204020203" pitchFamily="34" charset="0"/>
                <a:cs typeface="Segoe UI" panose="020B0502040204020203" pitchFamily="34" charset="0"/>
              </a:rPr>
              <a:t>Object.Method</a:t>
            </a:r>
            <a:endParaRPr lang="en-IN" sz="2200" b="1" i="1" dirty="0">
              <a:latin typeface="Segoe UI" panose="020B0502040204020203" pitchFamily="34" charset="0"/>
              <a:cs typeface="Segoe UI" panose="020B0502040204020203" pitchFamily="34" charset="0"/>
            </a:endParaRPr>
          </a:p>
        </p:txBody>
      </p:sp>
      <p:pic>
        <p:nvPicPr>
          <p:cNvPr id="2" name="Picture 1"/>
          <p:cNvPicPr>
            <a:picLocks noChangeAspect="1"/>
          </p:cNvPicPr>
          <p:nvPr/>
        </p:nvPicPr>
        <p:blipFill>
          <a:blip r:embed="rId2"/>
          <a:stretch>
            <a:fillRect/>
          </a:stretch>
        </p:blipFill>
        <p:spPr>
          <a:xfrm>
            <a:off x="5288791" y="1949895"/>
            <a:ext cx="5654513" cy="3769675"/>
          </a:xfrm>
          <a:prstGeom prst="rect">
            <a:avLst/>
          </a:prstGeom>
        </p:spPr>
      </p:pic>
    </p:spTree>
    <p:extLst>
      <p:ext uri="{BB962C8B-B14F-4D97-AF65-F5344CB8AC3E}">
        <p14:creationId xmlns:p14="http://schemas.microsoft.com/office/powerpoint/2010/main" val="776347393"/>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Properties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1477DEC-E898-4138-8CB3-F6AC63E157FF}"/>
              </a:ext>
            </a:extLst>
          </p:cNvPr>
          <p:cNvSpPr txBox="1"/>
          <p:nvPr/>
        </p:nvSpPr>
        <p:spPr>
          <a:xfrm>
            <a:off x="838201" y="1535578"/>
            <a:ext cx="10515599" cy="5170646"/>
          </a:xfrm>
          <a:prstGeom prst="rect">
            <a:avLst/>
          </a:prstGeom>
          <a:noFill/>
        </p:spPr>
        <p:txBody>
          <a:bodyPr wrap="square" rtlCol="0">
            <a:spAutoFit/>
          </a:bodyPr>
          <a:lstStyle/>
          <a:p>
            <a:pPr marL="457200" indent="-457200">
              <a:lnSpc>
                <a:spcPct val="100000"/>
              </a:lnSpc>
              <a:spcBef>
                <a:spcPts val="30"/>
              </a:spcBef>
              <a:buFont typeface="+mj-lt"/>
              <a:buAutoNum type="arabicPeriod"/>
            </a:pPr>
            <a:r>
              <a:rPr lang="en-IN" sz="2200" b="1" i="1" dirty="0" smtClean="0">
                <a:latin typeface="Segoe UI" panose="020B0502040204020203" pitchFamily="34" charset="0"/>
                <a:cs typeface="Segoe UI" panose="020B0502040204020203" pitchFamily="34" charset="0"/>
              </a:rPr>
              <a:t>The </a:t>
            </a:r>
            <a:r>
              <a:rPr lang="en-IN" sz="2200" b="1" i="1" dirty="0">
                <a:latin typeface="Segoe UI" panose="020B0502040204020203" pitchFamily="34" charset="0"/>
                <a:cs typeface="Segoe UI" panose="020B0502040204020203" pitchFamily="34" charset="0"/>
              </a:rPr>
              <a:t>Value </a:t>
            </a:r>
            <a:r>
              <a:rPr lang="en-IN" sz="2200" b="1" i="1" dirty="0" smtClean="0">
                <a:latin typeface="Segoe UI" panose="020B0502040204020203" pitchFamily="34" charset="0"/>
                <a:cs typeface="Segoe UI" panose="020B0502040204020203" pitchFamily="34" charset="0"/>
              </a:rPr>
              <a:t>Property:</a:t>
            </a:r>
          </a:p>
          <a:p>
            <a:pPr marL="342900" indent="-342900">
              <a:lnSpc>
                <a:spcPct val="100000"/>
              </a:lnSpc>
              <a:spcBef>
                <a:spcPts val="3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The Value property represents the value contained in a cell. </a:t>
            </a:r>
          </a:p>
          <a:p>
            <a:pPr marL="342900" indent="-342900">
              <a:lnSpc>
                <a:spcPct val="100000"/>
              </a:lnSpc>
              <a:spcBef>
                <a:spcPts val="3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We can read the Value property only for a single-cell</a:t>
            </a:r>
          </a:p>
          <a:p>
            <a:pPr>
              <a:lnSpc>
                <a:spcPct val="100000"/>
              </a:lnSpc>
              <a:spcBef>
                <a:spcPts val="30"/>
              </a:spcBef>
            </a:pPr>
            <a:r>
              <a:rPr lang="en-US" sz="2200" i="1" dirty="0" smtClean="0">
                <a:latin typeface="Segoe UI" panose="020B0502040204020203" pitchFamily="34" charset="0"/>
                <a:cs typeface="Segoe UI" panose="020B0502040204020203" pitchFamily="34" charset="0"/>
              </a:rPr>
              <a:t>	</a:t>
            </a:r>
            <a:r>
              <a:rPr lang="en-US" sz="2200" b="1" i="1" dirty="0" err="1" smtClean="0">
                <a:latin typeface="Segoe UI" panose="020B0502040204020203" pitchFamily="34" charset="0"/>
                <a:cs typeface="Segoe UI" panose="020B0502040204020203" pitchFamily="34" charset="0"/>
              </a:rPr>
              <a:t>MsgBox</a:t>
            </a:r>
            <a:r>
              <a:rPr lang="en-US" sz="2200" b="1" i="1" dirty="0" smtClean="0">
                <a:latin typeface="Segoe UI" panose="020B0502040204020203" pitchFamily="34" charset="0"/>
                <a:cs typeface="Segoe UI" panose="020B0502040204020203" pitchFamily="34" charset="0"/>
              </a:rPr>
              <a:t> Worksheets("Sheet1").Range("A1").Value </a:t>
            </a:r>
          </a:p>
          <a:p>
            <a:pPr marL="342900" indent="-342900">
              <a:lnSpc>
                <a:spcPct val="100000"/>
              </a:lnSpc>
              <a:spcBef>
                <a:spcPts val="30"/>
              </a:spcBef>
              <a:buFont typeface="Wingdings" panose="05000000000000000000" pitchFamily="2" charset="2"/>
              <a:buChar char="Ø"/>
            </a:pPr>
            <a:r>
              <a:rPr lang="en-US" sz="2200" i="1" dirty="0" smtClean="0">
                <a:latin typeface="Segoe UI" panose="020B0502040204020203" pitchFamily="34" charset="0"/>
                <a:cs typeface="Segoe UI" panose="020B0502040204020203" pitchFamily="34" charset="0"/>
              </a:rPr>
              <a:t>We </a:t>
            </a:r>
            <a:r>
              <a:rPr lang="en-US" sz="2200" i="1" dirty="0">
                <a:latin typeface="Segoe UI" panose="020B0502040204020203" pitchFamily="34" charset="0"/>
                <a:cs typeface="Segoe UI" panose="020B0502040204020203" pitchFamily="34" charset="0"/>
              </a:rPr>
              <a:t>can, however, change the Value property for a range of any size. </a:t>
            </a:r>
          </a:p>
          <a:p>
            <a:pPr>
              <a:lnSpc>
                <a:spcPct val="100000"/>
              </a:lnSpc>
              <a:spcBef>
                <a:spcPts val="30"/>
              </a:spcBef>
            </a:pPr>
            <a:r>
              <a:rPr lang="en-US" sz="2200" i="1" dirty="0" smtClean="0">
                <a:latin typeface="Segoe UI" panose="020B0502040204020203" pitchFamily="34" charset="0"/>
                <a:cs typeface="Segoe UI" panose="020B0502040204020203" pitchFamily="34" charset="0"/>
              </a:rPr>
              <a:t>	</a:t>
            </a:r>
            <a:r>
              <a:rPr lang="en-US" sz="2200" b="1" i="1" dirty="0" smtClean="0">
                <a:latin typeface="Segoe UI" panose="020B0502040204020203" pitchFamily="34" charset="0"/>
                <a:cs typeface="Segoe UI" panose="020B0502040204020203" pitchFamily="34" charset="0"/>
              </a:rPr>
              <a:t>Worksheets</a:t>
            </a:r>
            <a:r>
              <a:rPr lang="en-US" sz="2200" b="1" i="1" dirty="0">
                <a:latin typeface="Segoe UI" panose="020B0502040204020203" pitchFamily="34" charset="0"/>
                <a:cs typeface="Segoe UI" panose="020B0502040204020203" pitchFamily="34" charset="0"/>
              </a:rPr>
              <a:t>("Sheet1").Range("A1:C3").Value = 123 </a:t>
            </a:r>
          </a:p>
          <a:p>
            <a:pPr marL="457200" indent="-457200">
              <a:lnSpc>
                <a:spcPct val="100000"/>
              </a:lnSpc>
              <a:spcBef>
                <a:spcPts val="30"/>
              </a:spcBef>
              <a:buFont typeface="+mj-lt"/>
              <a:buAutoNum type="arabicPeriod" startAt="2"/>
            </a:pPr>
            <a:r>
              <a:rPr lang="en-US" sz="2200" b="1" i="1" dirty="0">
                <a:latin typeface="Segoe UI" panose="020B0502040204020203" pitchFamily="34" charset="0"/>
                <a:cs typeface="Segoe UI" panose="020B0502040204020203" pitchFamily="34" charset="0"/>
              </a:rPr>
              <a:t>The </a:t>
            </a:r>
            <a:r>
              <a:rPr lang="en-US" sz="2200" b="1" i="1" dirty="0" smtClean="0">
                <a:latin typeface="Segoe UI" panose="020B0502040204020203" pitchFamily="34" charset="0"/>
                <a:cs typeface="Segoe UI" panose="020B0502040204020203" pitchFamily="34" charset="0"/>
              </a:rPr>
              <a:t>Font Property:</a:t>
            </a:r>
          </a:p>
          <a:p>
            <a:pPr marL="342900" indent="-342900">
              <a:lnSpc>
                <a:spcPct val="100000"/>
              </a:lnSpc>
              <a:spcBef>
                <a:spcPts val="3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The Font property returns a Font object.</a:t>
            </a:r>
          </a:p>
          <a:p>
            <a:pPr marL="342900" indent="-342900">
              <a:lnSpc>
                <a:spcPct val="100000"/>
              </a:lnSpc>
              <a:spcBef>
                <a:spcPts val="3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A Font object has many accessible properties. </a:t>
            </a:r>
          </a:p>
          <a:p>
            <a:pPr marL="342900" indent="-342900">
              <a:lnSpc>
                <a:spcPct val="100000"/>
              </a:lnSpc>
              <a:spcBef>
                <a:spcPts val="30"/>
              </a:spcBef>
              <a:buFont typeface="Wingdings" panose="05000000000000000000" pitchFamily="2" charset="2"/>
              <a:buChar char="Ø"/>
            </a:pPr>
            <a:r>
              <a:rPr lang="en-US" sz="2200" i="1" dirty="0">
                <a:latin typeface="Segoe UI" panose="020B0502040204020203" pitchFamily="34" charset="0"/>
                <a:cs typeface="Segoe UI" panose="020B0502040204020203" pitchFamily="34" charset="0"/>
              </a:rPr>
              <a:t>To change some aspect of a range’s font, we must first access the range’s Font object and then manipulate the properties of that object.</a:t>
            </a:r>
          </a:p>
          <a:p>
            <a:pPr>
              <a:lnSpc>
                <a:spcPct val="100000"/>
              </a:lnSpc>
              <a:spcBef>
                <a:spcPts val="30"/>
              </a:spcBef>
            </a:pPr>
            <a:r>
              <a:rPr lang="en-US" sz="2200" i="1" dirty="0" smtClean="0">
                <a:latin typeface="Segoe UI" panose="020B0502040204020203" pitchFamily="34" charset="0"/>
                <a:cs typeface="Segoe UI" panose="020B0502040204020203" pitchFamily="34" charset="0"/>
              </a:rPr>
              <a:t>	</a:t>
            </a:r>
            <a:r>
              <a:rPr lang="en-US" sz="2200" b="1" i="1" dirty="0" smtClean="0">
                <a:latin typeface="Segoe UI" panose="020B0502040204020203" pitchFamily="34" charset="0"/>
                <a:cs typeface="Segoe UI" panose="020B0502040204020203" pitchFamily="34" charset="0"/>
              </a:rPr>
              <a:t>Range</a:t>
            </a:r>
            <a:r>
              <a:rPr lang="en-US" sz="2200" b="1" i="1" dirty="0">
                <a:latin typeface="Segoe UI" panose="020B0502040204020203" pitchFamily="34" charset="0"/>
                <a:cs typeface="Segoe UI" panose="020B0502040204020203" pitchFamily="34" charset="0"/>
              </a:rPr>
              <a:t>("A1").</a:t>
            </a:r>
            <a:r>
              <a:rPr lang="en-US" sz="2200" b="1" i="1" dirty="0" err="1">
                <a:latin typeface="Segoe UI" panose="020B0502040204020203" pitchFamily="34" charset="0"/>
                <a:cs typeface="Segoe UI" panose="020B0502040204020203" pitchFamily="34" charset="0"/>
              </a:rPr>
              <a:t>Font.Bold</a:t>
            </a:r>
            <a:r>
              <a:rPr lang="en-US" sz="2200" b="1" i="1" dirty="0">
                <a:latin typeface="Segoe UI" panose="020B0502040204020203" pitchFamily="34" charset="0"/>
                <a:cs typeface="Segoe UI" panose="020B0502040204020203" pitchFamily="34" charset="0"/>
              </a:rPr>
              <a:t> = True</a:t>
            </a:r>
          </a:p>
          <a:p>
            <a:pPr marL="342900" indent="-342900">
              <a:lnSpc>
                <a:spcPct val="100000"/>
              </a:lnSpc>
              <a:spcBef>
                <a:spcPts val="30"/>
              </a:spcBef>
              <a:buFont typeface="Wingdings" panose="05000000000000000000" pitchFamily="2" charset="2"/>
              <a:buChar char="Ø"/>
            </a:pPr>
            <a:endParaRPr lang="en-US" sz="2200" i="1" dirty="0" smtClean="0">
              <a:latin typeface="Segoe UI" panose="020B0502040204020203" pitchFamily="34" charset="0"/>
              <a:cs typeface="Segoe UI" panose="020B0502040204020203" pitchFamily="34" charset="0"/>
            </a:endParaRPr>
          </a:p>
          <a:p>
            <a:pPr>
              <a:lnSpc>
                <a:spcPct val="100000"/>
              </a:lnSpc>
              <a:spcBef>
                <a:spcPts val="30"/>
              </a:spcBef>
            </a:pPr>
            <a:endParaRPr lang="en-US" sz="2200" b="1" i="1" dirty="0" smtClean="0">
              <a:latin typeface="Segoe UI" panose="020B0502040204020203" pitchFamily="34" charset="0"/>
              <a:cs typeface="Segoe UI" panose="020B0502040204020203" pitchFamily="34" charset="0"/>
            </a:endParaRPr>
          </a:p>
          <a:p>
            <a:pPr>
              <a:lnSpc>
                <a:spcPct val="100000"/>
              </a:lnSpc>
              <a:spcBef>
                <a:spcPts val="30"/>
              </a:spcBef>
            </a:pPr>
            <a:endParaRPr lang="en-IN" sz="2200" b="1"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12489078"/>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IAQS PPT- Zil_ Fin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IAQS PPT- Zil_ Final</Template>
  <TotalTime>3872</TotalTime>
  <Words>1422</Words>
  <Application>Microsoft Office PowerPoint</Application>
  <PresentationFormat>Widescreen</PresentationFormat>
  <Paragraphs>159</Paragraphs>
  <Slides>21</Slides>
  <Notes>1</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Lora</vt:lpstr>
      <vt:lpstr>Microsoft Sans Serif</vt:lpstr>
      <vt:lpstr>Roboto Light</vt:lpstr>
      <vt:lpstr>Segoe UI</vt:lpstr>
      <vt:lpstr>Wingdings</vt:lpstr>
      <vt:lpstr>IAQS PPT- Zil_ Final</vt:lpstr>
      <vt:lpstr>PowerPoint Presentation</vt:lpstr>
      <vt:lpstr>Object Model of VBA </vt:lpstr>
      <vt:lpstr>Excel Object Model Hierarchy</vt:lpstr>
      <vt:lpstr>Excel Object Model Hierarchy</vt:lpstr>
      <vt:lpstr>How to call Objects in VBA?</vt:lpstr>
      <vt:lpstr>How to call Objects in VBA?</vt:lpstr>
      <vt:lpstr>Objects, Properties &amp; Methods</vt:lpstr>
      <vt:lpstr>Objects, Properties &amp; Methods</vt:lpstr>
      <vt:lpstr>Properties</vt:lpstr>
      <vt:lpstr>Properties</vt:lpstr>
      <vt:lpstr>Methods</vt:lpstr>
      <vt:lpstr>Methods</vt:lpstr>
      <vt:lpstr>Variables &amp; Constants</vt:lpstr>
      <vt:lpstr>Variable Types (Non-Numeric)</vt:lpstr>
      <vt:lpstr>Variable Types (Numeric)</vt:lpstr>
      <vt:lpstr>Constants </vt:lpstr>
      <vt:lpstr>Object Variables  </vt:lpstr>
      <vt:lpstr>Understanding Scope and Visibility</vt:lpstr>
      <vt:lpstr>Procedure Level Scope </vt:lpstr>
      <vt:lpstr>Private Module-Level Scope</vt:lpstr>
      <vt:lpstr>Public Module-Level Scope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lokesh</dc:creator>
  <cp:lastModifiedBy>jaineel doshi</cp:lastModifiedBy>
  <cp:revision>200</cp:revision>
  <dcterms:created xsi:type="dcterms:W3CDTF">2019-12-10T16:16:08Z</dcterms:created>
  <dcterms:modified xsi:type="dcterms:W3CDTF">2022-10-01T15:09:16Z</dcterms:modified>
</cp:coreProperties>
</file>